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14" r:id="rId3"/>
    <p:sldId id="433" r:id="rId4"/>
    <p:sldId id="423" r:id="rId5"/>
    <p:sldId id="446" r:id="rId6"/>
    <p:sldId id="421" r:id="rId7"/>
    <p:sldId id="420" r:id="rId8"/>
    <p:sldId id="436" r:id="rId9"/>
    <p:sldId id="437" r:id="rId10"/>
    <p:sldId id="443" r:id="rId11"/>
    <p:sldId id="439" r:id="rId12"/>
    <p:sldId id="444" r:id="rId13"/>
    <p:sldId id="441" r:id="rId14"/>
    <p:sldId id="442" r:id="rId15"/>
    <p:sldId id="427" r:id="rId16"/>
    <p:sldId id="428" r:id="rId17"/>
    <p:sldId id="429" r:id="rId18"/>
    <p:sldId id="419" r:id="rId19"/>
    <p:sldId id="434" r:id="rId20"/>
    <p:sldId id="435" r:id="rId21"/>
    <p:sldId id="445" r:id="rId22"/>
    <p:sldId id="418"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1" userDrawn="1">
          <p15:clr>
            <a:srgbClr val="A4A3A4"/>
          </p15:clr>
        </p15:guide>
        <p15:guide id="2" pos="37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D22"/>
    <a:srgbClr val="FFFFFF"/>
    <a:srgbClr val="253A5C"/>
    <a:srgbClr val="223A5D"/>
    <a:srgbClr val="D9D9D9"/>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24" d="100"/>
          <a:sy n="124" d="100"/>
        </p:scale>
        <p:origin x="138" y="102"/>
      </p:cViewPr>
      <p:guideLst>
        <p:guide orient="horz" pos="2241"/>
        <p:guide pos="379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87.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仅标题">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A03-3校徽及中、英文校名横排组合使用规范_画板 1"/>
          <p:cNvPicPr>
            <a:picLocks noChangeAspect="1"/>
          </p:cNvPicPr>
          <p:nvPr userDrawn="1"/>
        </p:nvPicPr>
        <p:blipFill>
          <a:blip r:embed="rId3"/>
          <a:srcRect l="16873" t="34785" r="17418" b="52702"/>
          <a:stretch>
            <a:fillRect/>
          </a:stretch>
        </p:blipFill>
        <p:spPr>
          <a:xfrm>
            <a:off x="4349115" y="1699895"/>
            <a:ext cx="3505200" cy="9442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3190240" y="346710"/>
            <a:ext cx="9036050" cy="142875"/>
          </a:xfrm>
          <a:prstGeom prst="rect">
            <a:avLst/>
          </a:prstGeom>
          <a:solidFill>
            <a:srgbClr val="9D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行政楼线稿-01"/>
          <p:cNvPicPr>
            <a:picLocks noChangeAspect="1"/>
          </p:cNvPicPr>
          <p:nvPr userDrawn="1"/>
        </p:nvPicPr>
        <p:blipFill>
          <a:blip r:embed="rId2"/>
          <a:srcRect l="16625" b="29327"/>
          <a:stretch>
            <a:fillRect/>
          </a:stretch>
        </p:blipFill>
        <p:spPr>
          <a:xfrm>
            <a:off x="-1270" y="4334510"/>
            <a:ext cx="4229100" cy="2535555"/>
          </a:xfrm>
          <a:prstGeom prst="rect">
            <a:avLst/>
          </a:prstGeom>
        </p:spPr>
      </p:pic>
      <p:pic>
        <p:nvPicPr>
          <p:cNvPr id="3" name="图片 2" descr="A03-3校徽及中、英文校名横排组合使用规范_画板 1"/>
          <p:cNvPicPr>
            <a:picLocks noChangeAspect="1"/>
          </p:cNvPicPr>
          <p:nvPr userDrawn="1"/>
        </p:nvPicPr>
        <p:blipFill>
          <a:blip r:embed="rId3"/>
          <a:srcRect l="16873" t="34785" r="17418" b="52702"/>
          <a:stretch>
            <a:fillRect/>
          </a:stretch>
        </p:blipFill>
        <p:spPr>
          <a:xfrm>
            <a:off x="106045" y="66040"/>
            <a:ext cx="3018155" cy="812800"/>
          </a:xfrm>
          <a:prstGeom prst="rect">
            <a:avLst/>
          </a:prstGeom>
        </p:spPr>
      </p:pic>
      <p:sp>
        <p:nvSpPr>
          <p:cNvPr id="4" name="矩形 3"/>
          <p:cNvSpPr/>
          <p:nvPr userDrawn="1"/>
        </p:nvSpPr>
        <p:spPr>
          <a:xfrm>
            <a:off x="4040505" y="6657340"/>
            <a:ext cx="8151495" cy="200660"/>
          </a:xfrm>
          <a:prstGeom prst="rect">
            <a:avLst/>
          </a:prstGeom>
          <a:solidFill>
            <a:srgbClr val="9D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solidFill>
          <a:schemeClr val="bg1"/>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7302" y="-12065"/>
            <a:ext cx="12199302" cy="591185"/>
            <a:chOff x="-11" y="-19"/>
            <a:chExt cx="19211" cy="931"/>
          </a:xfrm>
          <a:solidFill>
            <a:srgbClr val="9D1D22"/>
          </a:solidFill>
        </p:grpSpPr>
        <p:sp>
          <p:nvSpPr>
            <p:cNvPr id="4" name="矩形 3"/>
            <p:cNvSpPr/>
            <p:nvPr userDrawn="1"/>
          </p:nvSpPr>
          <p:spPr>
            <a:xfrm>
              <a:off x="-11" y="-19"/>
              <a:ext cx="15934" cy="9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3227" y="888"/>
              <a:ext cx="15973" cy="0"/>
            </a:xfrm>
            <a:prstGeom prst="line">
              <a:avLst/>
            </a:prstGeom>
            <a:grpFill/>
            <a:ln w="25400">
              <a:solidFill>
                <a:srgbClr val="9D1D22"/>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userDrawn="1"/>
        </p:nvGrpSpPr>
        <p:grpSpPr>
          <a:xfrm>
            <a:off x="635" y="6486525"/>
            <a:ext cx="12190730" cy="369570"/>
            <a:chOff x="-457" y="9599"/>
            <a:chExt cx="19799" cy="582"/>
          </a:xfrm>
          <a:solidFill>
            <a:srgbClr val="9D1D22"/>
          </a:solidFill>
        </p:grpSpPr>
        <p:sp>
          <p:nvSpPr>
            <p:cNvPr id="10" name="矩形 9"/>
            <p:cNvSpPr/>
            <p:nvPr/>
          </p:nvSpPr>
          <p:spPr>
            <a:xfrm>
              <a:off x="-457" y="9623"/>
              <a:ext cx="19799" cy="5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3456" y="9599"/>
              <a:ext cx="5172" cy="580"/>
            </a:xfrm>
            <a:prstGeom prst="rect">
              <a:avLst/>
            </a:prstGeom>
            <a:noFill/>
          </p:spPr>
          <p:txBody>
            <a:bodyPr wrap="square" rtlCol="0">
              <a:spAutoFit/>
            </a:bodyPr>
            <a:lstStyle/>
            <a:p>
              <a:r>
                <a:rPr lang="zh-CN" altLang="en-US">
                  <a:solidFill>
                    <a:schemeClr val="bg1"/>
                  </a:solidFill>
                  <a:latin typeface="方正粗黑宋简体" panose="02000000000000000000" charset="-122"/>
                  <a:ea typeface="方正粗黑宋简体" panose="02000000000000000000" charset="-122"/>
                </a:rPr>
                <a:t>崇德尚善    精工铸新</a:t>
              </a:r>
              <a:endParaRPr lang="zh-CN" altLang="en-US">
                <a:solidFill>
                  <a:schemeClr val="bg1"/>
                </a:solidFill>
                <a:latin typeface="方正粗黑宋简体" panose="02000000000000000000" charset="-122"/>
                <a:ea typeface="方正粗黑宋简体" panose="02000000000000000000" charset="-122"/>
              </a:endParaRPr>
            </a:p>
          </p:txBody>
        </p:sp>
      </p:grpSp>
      <p:sp>
        <p:nvSpPr>
          <p:cNvPr id="2" name="矩形 1"/>
          <p:cNvSpPr/>
          <p:nvPr userDrawn="1"/>
        </p:nvSpPr>
        <p:spPr>
          <a:xfrm>
            <a:off x="635" y="6395720"/>
            <a:ext cx="12190730" cy="469265"/>
          </a:xfrm>
          <a:prstGeom prst="rect">
            <a:avLst/>
          </a:prstGeom>
          <a:solidFill>
            <a:srgbClr val="9D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userDrawn="1"/>
        </p:nvSpPr>
        <p:spPr>
          <a:xfrm>
            <a:off x="9323705" y="6436995"/>
            <a:ext cx="2764155" cy="368300"/>
          </a:xfrm>
          <a:prstGeom prst="rect">
            <a:avLst/>
          </a:prstGeom>
          <a:noFill/>
        </p:spPr>
        <p:txBody>
          <a:bodyPr wrap="square" rtlCol="0">
            <a:spAutoFit/>
          </a:bodyPr>
          <a:lstStyle/>
          <a:p>
            <a:pPr algn="r"/>
            <a:r>
              <a:rPr lang="zh-CN" altLang="en-US">
                <a:solidFill>
                  <a:schemeClr val="bg1"/>
                </a:solidFill>
                <a:latin typeface="黑体" panose="02010609060101010101" charset="-122"/>
                <a:ea typeface="黑体" panose="02010609060101010101" charset="-122"/>
                <a:cs typeface="黑体" panose="02010609060101010101" charset="-122"/>
              </a:rPr>
              <a:t>崇德尚善  精工铸新</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pic>
        <p:nvPicPr>
          <p:cNvPr id="7" name="图片 6" descr="A03-3校徽及中、英文校名横排组合使用规范_画板 1"/>
          <p:cNvPicPr>
            <a:picLocks noChangeAspect="1"/>
          </p:cNvPicPr>
          <p:nvPr userDrawn="1"/>
        </p:nvPicPr>
        <p:blipFill>
          <a:blip r:embed="rId2"/>
          <a:srcRect l="16873" t="34785" r="17418" b="52702"/>
          <a:stretch>
            <a:fillRect/>
          </a:stretch>
        </p:blipFill>
        <p:spPr>
          <a:xfrm>
            <a:off x="10237470" y="34290"/>
            <a:ext cx="1850390" cy="4984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A03-3校徽及中、英文校名横排组合使用规范_画板 1"/>
          <p:cNvPicPr>
            <a:picLocks noChangeAspect="1"/>
          </p:cNvPicPr>
          <p:nvPr userDrawn="1"/>
        </p:nvPicPr>
        <p:blipFill>
          <a:blip r:embed="rId3"/>
          <a:srcRect l="16873" t="34785" r="17418" b="52702"/>
          <a:stretch>
            <a:fillRect/>
          </a:stretch>
        </p:blipFill>
        <p:spPr>
          <a:xfrm>
            <a:off x="3748405" y="1443355"/>
            <a:ext cx="4579620" cy="12338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slideLayout" Target="../slideLayouts/slideLayout2.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3.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5" Type="http://schemas.openxmlformats.org/officeDocument/2006/relationships/slideLayout" Target="../slideLayouts/slideLayout2.xml"/><Relationship Id="rId14" Type="http://schemas.openxmlformats.org/officeDocument/2006/relationships/image" Target="../media/image28.jpeg"/><Relationship Id="rId13" Type="http://schemas.openxmlformats.org/officeDocument/2006/relationships/image" Target="../media/image27.jpeg"/><Relationship Id="rId12" Type="http://schemas.openxmlformats.org/officeDocument/2006/relationships/image" Target="../media/image26.jpeg"/><Relationship Id="rId11" Type="http://schemas.openxmlformats.org/officeDocument/2006/relationships/image" Target="../media/image25.jpeg"/><Relationship Id="rId10" Type="http://schemas.openxmlformats.org/officeDocument/2006/relationships/image" Target="../media/image24.jpeg"/><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1" Type="http://schemas.openxmlformats.org/officeDocument/2006/relationships/slideLayout" Target="../slideLayouts/slideLayout2.xml"/><Relationship Id="rId20" Type="http://schemas.openxmlformats.org/officeDocument/2006/relationships/tags" Target="../tags/tag83.xml"/><Relationship Id="rId2" Type="http://schemas.openxmlformats.org/officeDocument/2006/relationships/tags" Target="../tags/tag65.xml"/><Relationship Id="rId19" Type="http://schemas.openxmlformats.org/officeDocument/2006/relationships/tags" Target="../tags/tag82.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11" name="直接连接符 10"/>
          <p:cNvCxnSpPr/>
          <p:nvPr/>
        </p:nvCxnSpPr>
        <p:spPr>
          <a:xfrm>
            <a:off x="1971675" y="2839085"/>
            <a:ext cx="8574405" cy="0"/>
          </a:xfrm>
          <a:prstGeom prst="line">
            <a:avLst/>
          </a:prstGeom>
          <a:ln w="28575" cmpd="sng">
            <a:solidFill>
              <a:srgbClr val="9D1D22"/>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971675" y="4591050"/>
            <a:ext cx="8557260" cy="0"/>
          </a:xfrm>
          <a:prstGeom prst="line">
            <a:avLst/>
          </a:prstGeom>
          <a:ln w="28575" cmpd="sng">
            <a:solidFill>
              <a:srgbClr val="9D1D22"/>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900555" y="2746375"/>
            <a:ext cx="8966200" cy="1938020"/>
          </a:xfrm>
          <a:prstGeom prst="rect">
            <a:avLst/>
          </a:prstGeom>
          <a:noFill/>
        </p:spPr>
        <p:txBody>
          <a:bodyPr wrap="square" rtlCol="0">
            <a:spAutoFit/>
          </a:bodyPr>
          <a:lstStyle/>
          <a:p>
            <a:pPr algn="ctr"/>
            <a:r>
              <a:rPr lang="zh-CN" altLang="en-US" sz="6000" dirty="0">
                <a:solidFill>
                  <a:srgbClr val="9D1D22"/>
                </a:solidFill>
                <a:latin typeface="黑体" panose="02010609060101010101" charset="-122"/>
                <a:ea typeface="黑体" panose="02010609060101010101" charset="-122"/>
              </a:rPr>
              <a:t>一例猪繁殖与呼吸综合征的综合诊断</a:t>
            </a:r>
            <a:endParaRPr lang="zh-CN" altLang="en-US" sz="6000" dirty="0">
              <a:solidFill>
                <a:srgbClr val="9D1D22"/>
              </a:solidFill>
              <a:latin typeface="黑体" panose="02010609060101010101" charset="-122"/>
              <a:ea typeface="黑体" panose="02010609060101010101" charset="-122"/>
            </a:endParaRPr>
          </a:p>
        </p:txBody>
      </p:sp>
      <p:sp>
        <p:nvSpPr>
          <p:cNvPr id="2" name="文本框 1"/>
          <p:cNvSpPr txBox="1"/>
          <p:nvPr/>
        </p:nvSpPr>
        <p:spPr>
          <a:xfrm>
            <a:off x="7415530" y="4831080"/>
            <a:ext cx="3113405" cy="1476375"/>
          </a:xfrm>
          <a:prstGeom prst="rect">
            <a:avLst/>
          </a:prstGeom>
          <a:noFill/>
        </p:spPr>
        <p:txBody>
          <a:bodyPr wrap="square" rtlCol="0">
            <a:spAutoFit/>
          </a:bodyPr>
          <a:lstStyle/>
          <a:p>
            <a:pPr>
              <a:lnSpc>
                <a:spcPct val="150000"/>
              </a:lnSpc>
            </a:pPr>
            <a:r>
              <a:rPr lang="zh-CN" altLang="en-US" sz="2000" b="1" dirty="0"/>
              <a:t>汇 报 人 ：侯世豪</a:t>
            </a:r>
            <a:endParaRPr lang="en-US" altLang="zh-CN" sz="2000" b="1" dirty="0"/>
          </a:p>
          <a:p>
            <a:pPr>
              <a:lnSpc>
                <a:spcPct val="150000"/>
              </a:lnSpc>
            </a:pPr>
            <a:r>
              <a:rPr lang="zh-CN" altLang="en-US" sz="2000" b="1" dirty="0"/>
              <a:t>专业班级：动物医学</a:t>
            </a:r>
            <a:r>
              <a:rPr lang="en-US" altLang="zh-CN" sz="2000" b="1" dirty="0"/>
              <a:t>2102</a:t>
            </a:r>
            <a:endParaRPr lang="en-US" altLang="zh-CN" sz="2000" b="1" dirty="0"/>
          </a:p>
          <a:p>
            <a:pPr>
              <a:lnSpc>
                <a:spcPct val="150000"/>
              </a:lnSpc>
            </a:pPr>
            <a:r>
              <a:rPr lang="zh-CN" altLang="en-US" sz="2000" b="1" dirty="0"/>
              <a:t>指导教师：陈玉明</a:t>
            </a:r>
            <a:r>
              <a:rPr lang="zh-CN" altLang="en-US" sz="2000" b="1" dirty="0"/>
              <a:t>老师</a:t>
            </a:r>
            <a:endParaRPr lang="zh-CN" altLang="en-US" sz="2000" b="1" dirty="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其他哺乳舍</a:t>
            </a:r>
            <a:r>
              <a:rPr lang="zh-CN" altLang="en-US" sz="2800" b="1">
                <a:solidFill>
                  <a:schemeClr val="accent1"/>
                </a:solidFill>
                <a:sym typeface="+mn-ea"/>
              </a:rPr>
              <a:t>调查</a:t>
            </a:r>
            <a:endParaRPr lang="zh-CN" altLang="en-US" sz="2800" b="1">
              <a:solidFill>
                <a:schemeClr val="accent1"/>
              </a:solidFill>
              <a:sym typeface="+mn-ea"/>
            </a:endParaRPr>
          </a:p>
        </p:txBody>
      </p:sp>
      <p:pic>
        <p:nvPicPr>
          <p:cNvPr id="3" name="图片 2" descr="iwEdAqNqcGcDAQTRAtAF0QUABrAdK50HulrYTggCh9IubrsAB9IpU0LsCAAJomltCgAL0gADG0E.jpg_720x720q90"/>
          <p:cNvPicPr>
            <a:picLocks noChangeAspect="1"/>
          </p:cNvPicPr>
          <p:nvPr/>
        </p:nvPicPr>
        <p:blipFill>
          <a:blip r:embed="rId1"/>
          <a:srcRect b="31308"/>
          <a:stretch>
            <a:fillRect/>
          </a:stretch>
        </p:blipFill>
        <p:spPr>
          <a:xfrm>
            <a:off x="960755" y="2289175"/>
            <a:ext cx="3086100" cy="3768725"/>
          </a:xfrm>
          <a:prstGeom prst="rect">
            <a:avLst/>
          </a:prstGeom>
        </p:spPr>
      </p:pic>
      <p:sp>
        <p:nvSpPr>
          <p:cNvPr id="8" name="文本框 7"/>
          <p:cNvSpPr txBox="1"/>
          <p:nvPr/>
        </p:nvSpPr>
        <p:spPr>
          <a:xfrm>
            <a:off x="5393690" y="3148965"/>
            <a:ext cx="5137150" cy="1614805"/>
          </a:xfrm>
          <a:prstGeom prst="rect">
            <a:avLst/>
          </a:prstGeom>
          <a:noFill/>
        </p:spPr>
        <p:txBody>
          <a:bodyPr wrap="square" rtlCol="0">
            <a:spAutoFit/>
          </a:bodyPr>
          <a:p>
            <a:pPr marL="285750" indent="-285750" fontAlgn="auto">
              <a:lnSpc>
                <a:spcPct val="150000"/>
              </a:lnSpc>
              <a:buFont typeface="Wingdings" panose="05000000000000000000" charset="0"/>
              <a:buChar char="l"/>
            </a:pPr>
            <a:r>
              <a:rPr lang="zh-CN" altLang="en-US" sz="2400">
                <a:sym typeface="+mn-ea"/>
              </a:rPr>
              <a:t>母猪</a:t>
            </a:r>
            <a:r>
              <a:rPr lang="zh-CN" altLang="en-US" sz="2400">
                <a:highlight>
                  <a:srgbClr val="FFFF00"/>
                </a:highlight>
                <a:sym typeface="+mn-ea"/>
              </a:rPr>
              <a:t>产子数少</a:t>
            </a:r>
            <a:endParaRPr lang="zh-CN" altLang="en-US" sz="2400">
              <a:sym typeface="+mn-ea"/>
            </a:endParaRPr>
          </a:p>
          <a:p>
            <a:pPr marL="285750" indent="-285750" fontAlgn="auto">
              <a:lnSpc>
                <a:spcPct val="150000"/>
              </a:lnSpc>
              <a:buFont typeface="Wingdings" panose="05000000000000000000" charset="0"/>
              <a:buChar char="l"/>
            </a:pPr>
            <a:r>
              <a:rPr lang="zh-CN" altLang="en-US" sz="2400"/>
              <a:t>产</a:t>
            </a:r>
            <a:r>
              <a:rPr lang="zh-CN" altLang="en-US" sz="2400">
                <a:highlight>
                  <a:srgbClr val="FFFF00"/>
                </a:highlight>
              </a:rPr>
              <a:t>死胎、木乃伊胎</a:t>
            </a:r>
            <a:r>
              <a:rPr lang="zh-CN" altLang="en-US" sz="2400"/>
              <a:t>比例</a:t>
            </a:r>
            <a:r>
              <a:rPr lang="zh-CN" altLang="en-US" sz="2400"/>
              <a:t>异常高</a:t>
            </a:r>
            <a:endParaRPr lang="zh-CN" altLang="en-US" sz="2400"/>
          </a:p>
          <a:p>
            <a:pPr marL="285750" indent="-285750" fontAlgn="auto">
              <a:lnSpc>
                <a:spcPct val="150000"/>
              </a:lnSpc>
              <a:buFont typeface="Wingdings" panose="05000000000000000000" charset="0"/>
              <a:buChar char="l"/>
            </a:pPr>
            <a:endParaRPr lang="en-US" alt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其他哺乳舍</a:t>
            </a:r>
            <a:r>
              <a:rPr lang="zh-CN" altLang="en-US" sz="2800" b="1">
                <a:solidFill>
                  <a:schemeClr val="accent1"/>
                </a:solidFill>
                <a:sym typeface="+mn-ea"/>
              </a:rPr>
              <a:t>调查</a:t>
            </a:r>
            <a:endParaRPr lang="zh-CN" altLang="en-US" sz="2800" b="1">
              <a:solidFill>
                <a:schemeClr val="accent1"/>
              </a:solidFill>
              <a:sym typeface="+mn-ea"/>
            </a:endParaRPr>
          </a:p>
        </p:txBody>
      </p:sp>
      <p:sp>
        <p:nvSpPr>
          <p:cNvPr id="8" name="文本框 7"/>
          <p:cNvSpPr txBox="1"/>
          <p:nvPr/>
        </p:nvSpPr>
        <p:spPr>
          <a:xfrm>
            <a:off x="5393690" y="3148965"/>
            <a:ext cx="5137150" cy="1198880"/>
          </a:xfrm>
          <a:prstGeom prst="rect">
            <a:avLst/>
          </a:prstGeom>
          <a:noFill/>
        </p:spPr>
        <p:txBody>
          <a:bodyPr wrap="square" rtlCol="0">
            <a:spAutoFit/>
          </a:bodyPr>
          <a:p>
            <a:pPr marL="285750" indent="-285750" fontAlgn="auto">
              <a:lnSpc>
                <a:spcPct val="150000"/>
              </a:lnSpc>
              <a:buFont typeface="Wingdings" panose="05000000000000000000" charset="0"/>
              <a:buChar char="l"/>
            </a:pPr>
            <a:r>
              <a:rPr lang="zh-CN" altLang="en-US" sz="2400">
                <a:sym typeface="+mn-ea"/>
              </a:rPr>
              <a:t>母猪产</a:t>
            </a:r>
            <a:r>
              <a:rPr lang="zh-CN" altLang="en-US" sz="2400">
                <a:highlight>
                  <a:srgbClr val="FFFF00"/>
                </a:highlight>
                <a:sym typeface="+mn-ea"/>
              </a:rPr>
              <a:t>弱子</a:t>
            </a:r>
            <a:r>
              <a:rPr lang="zh-CN" altLang="en-US" sz="2400">
                <a:sym typeface="+mn-ea"/>
              </a:rPr>
              <a:t>比例异常</a:t>
            </a:r>
            <a:r>
              <a:rPr lang="zh-CN" altLang="en-US" sz="2400">
                <a:sym typeface="+mn-ea"/>
              </a:rPr>
              <a:t>高</a:t>
            </a:r>
            <a:endParaRPr lang="zh-CN" altLang="en-US" sz="2400">
              <a:sym typeface="+mn-ea"/>
            </a:endParaRPr>
          </a:p>
          <a:p>
            <a:pPr marL="285750" indent="-285750" fontAlgn="auto">
              <a:lnSpc>
                <a:spcPct val="150000"/>
              </a:lnSpc>
              <a:buFont typeface="Wingdings" panose="05000000000000000000" charset="0"/>
              <a:buChar char="l"/>
            </a:pPr>
            <a:r>
              <a:rPr lang="zh-CN" altLang="en-US" sz="2400"/>
              <a:t>乳猪在</a:t>
            </a:r>
            <a:r>
              <a:rPr lang="zh-CN" altLang="en-US" sz="2400">
                <a:highlight>
                  <a:srgbClr val="FFFF00"/>
                </a:highlight>
              </a:rPr>
              <a:t>出生后不久</a:t>
            </a:r>
            <a:r>
              <a:rPr lang="zh-CN" altLang="en-US" sz="2400">
                <a:highlight>
                  <a:srgbClr val="FFFF00"/>
                </a:highlight>
              </a:rPr>
              <a:t>死亡</a:t>
            </a:r>
            <a:endParaRPr lang="zh-CN" altLang="en-US" sz="2400">
              <a:highlight>
                <a:srgbClr val="FFFF00"/>
              </a:highlight>
            </a:endParaRPr>
          </a:p>
        </p:txBody>
      </p:sp>
      <p:pic>
        <p:nvPicPr>
          <p:cNvPr id="4" name="图片 3" descr="iwELAqNqcGcDAQTRAkIF0QT-BrB7SGnQsW3DlAgD4LPRqlUBB9Ij50v5CAAJpWpzYXBpCgAL0gAB1pA.jpg_720x720q90"/>
          <p:cNvPicPr>
            <a:picLocks noChangeAspect="1"/>
          </p:cNvPicPr>
          <p:nvPr/>
        </p:nvPicPr>
        <p:blipFill>
          <a:blip r:embed="rId1"/>
          <a:srcRect b="33171"/>
          <a:stretch>
            <a:fillRect/>
          </a:stretch>
        </p:blipFill>
        <p:spPr>
          <a:xfrm rot="16200000">
            <a:off x="1430020" y="2218055"/>
            <a:ext cx="2484120" cy="36664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剖检</a:t>
            </a:r>
            <a:r>
              <a:rPr lang="zh-CN" altLang="en-US" sz="2800" b="1">
                <a:solidFill>
                  <a:schemeClr val="accent1"/>
                </a:solidFill>
                <a:sym typeface="+mn-ea"/>
              </a:rPr>
              <a:t>分析</a:t>
            </a:r>
            <a:endParaRPr lang="zh-CN" altLang="en-US" sz="2800" b="1">
              <a:solidFill>
                <a:schemeClr val="accent1"/>
              </a:solidFill>
              <a:sym typeface="+mn-ea"/>
            </a:endParaRPr>
          </a:p>
        </p:txBody>
      </p:sp>
      <p:pic>
        <p:nvPicPr>
          <p:cNvPr id="4" name="图片 3" descr="mmexport1748335068348"/>
          <p:cNvPicPr>
            <a:picLocks noChangeAspect="1"/>
          </p:cNvPicPr>
          <p:nvPr/>
        </p:nvPicPr>
        <p:blipFill>
          <a:blip r:embed="rId1"/>
          <a:srcRect l="30285" b="14985"/>
          <a:stretch>
            <a:fillRect/>
          </a:stretch>
        </p:blipFill>
        <p:spPr>
          <a:xfrm>
            <a:off x="960755" y="2362200"/>
            <a:ext cx="2047875" cy="3328670"/>
          </a:xfrm>
          <a:prstGeom prst="rect">
            <a:avLst/>
          </a:prstGeom>
        </p:spPr>
      </p:pic>
      <p:sp>
        <p:nvSpPr>
          <p:cNvPr id="8" name="文本框 7"/>
          <p:cNvSpPr txBox="1"/>
          <p:nvPr/>
        </p:nvSpPr>
        <p:spPr>
          <a:xfrm>
            <a:off x="3615690" y="2598420"/>
            <a:ext cx="7194550" cy="3092450"/>
          </a:xfrm>
          <a:prstGeom prst="rect">
            <a:avLst/>
          </a:prstGeom>
          <a:noFill/>
        </p:spPr>
        <p:txBody>
          <a:bodyPr wrap="square" rtlCol="0">
            <a:noAutofit/>
          </a:bodyPr>
          <a:p>
            <a:pPr marL="285750" indent="-285750" fontAlgn="auto">
              <a:lnSpc>
                <a:spcPct val="150000"/>
              </a:lnSpc>
              <a:buFont typeface="Wingdings" panose="05000000000000000000" charset="0"/>
              <a:buChar char="l"/>
            </a:pPr>
            <a:r>
              <a:rPr lang="zh-CN" altLang="en-US" sz="2400">
                <a:sym typeface="+mn-ea"/>
              </a:rPr>
              <a:t>肺脏体积肿大，质地变硬，部分区域有水肿现象。</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脾脏肿大明显，部分区域有梗死现象。</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全身淋巴结普遍肿大。</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由于</a:t>
            </a:r>
            <a:r>
              <a:rPr lang="en-US" altLang="zh-CN" sz="2400">
                <a:sym typeface="+mn-ea"/>
              </a:rPr>
              <a:t>PRRS</a:t>
            </a:r>
            <a:r>
              <a:rPr lang="zh-CN" altLang="en-US" sz="2400">
                <a:sym typeface="+mn-ea"/>
              </a:rPr>
              <a:t>的病理变化通常不明显且不易于与其他疾病进行区分，我们采取</a:t>
            </a:r>
            <a:r>
              <a:rPr lang="zh-CN" altLang="en-US" sz="2400">
                <a:highlight>
                  <a:srgbClr val="FFFF00"/>
                </a:highlight>
                <a:sym typeface="+mn-ea"/>
              </a:rPr>
              <a:t>肺脏、脾脏等</a:t>
            </a:r>
            <a:r>
              <a:rPr lang="zh-CN" altLang="en-US" sz="2400">
                <a:sym typeface="+mn-ea"/>
              </a:rPr>
              <a:t>组织</a:t>
            </a:r>
            <a:r>
              <a:rPr lang="zh-CN" altLang="en-US" sz="2400">
                <a:sym typeface="+mn-ea"/>
              </a:rPr>
              <a:t>样品进行实验室诊断</a:t>
            </a:r>
            <a:endParaRPr lang="zh-CN" altLang="en-US" sz="240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引物设计</a:t>
            </a:r>
            <a:endParaRPr lang="zh-CN" altLang="en-US" sz="2800" b="1">
              <a:solidFill>
                <a:schemeClr val="accent1"/>
              </a:solidFill>
              <a:sym typeface="+mn-ea"/>
            </a:endParaRPr>
          </a:p>
        </p:txBody>
      </p:sp>
      <p:graphicFrame>
        <p:nvGraphicFramePr>
          <p:cNvPr id="4" name="表格 3"/>
          <p:cNvGraphicFramePr/>
          <p:nvPr/>
        </p:nvGraphicFramePr>
        <p:xfrm>
          <a:off x="853440" y="3051810"/>
          <a:ext cx="10485120" cy="0"/>
        </p:xfrm>
        <a:graphic>
          <a:graphicData uri="http://schemas.openxmlformats.org/drawingml/2006/table">
            <a:tbl>
              <a:tblPr/>
              <a:tblGrid>
                <a:gridCol w="5242560"/>
                <a:gridCol w="5242560"/>
              </a:tblGrid>
              <a:tr h="0">
                <a:tc>
                  <a:txBody>
                    <a:bodyPr/>
                    <a:p>
                      <a:pPr marL="0" indent="0" algn="ctr">
                        <a:lnSpc>
                          <a:spcPct val="150000"/>
                        </a:lnSpc>
                        <a:spcBef>
                          <a:spcPct val="0"/>
                        </a:spcBef>
                        <a:spcAft>
                          <a:spcPct val="0"/>
                        </a:spcAft>
                      </a:pPr>
                      <a:r>
                        <a:rPr lang="zh-CN" altLang="en-US" sz="2400"/>
                        <a:t>引物</a:t>
                      </a:r>
                      <a:endParaRPr lang="zh-CN" altLang="en-US" sz="2400"/>
                    </a:p>
                  </a:txBody>
                  <a:tcPr marL="68580" marR="68580" marT="0" marB="0" anchor="t" anchorCtr="0">
                    <a:lnL w="12700">
                      <a:solidFill>
                        <a:schemeClr val="tx1"/>
                      </a:solidFill>
                      <a:prstDash val="soli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0" indent="0" algn="ctr">
                        <a:lnSpc>
                          <a:spcPct val="150000"/>
                        </a:lnSpc>
                        <a:spcBef>
                          <a:spcPct val="0"/>
                        </a:spcBef>
                        <a:spcAft>
                          <a:spcPct val="0"/>
                        </a:spcAft>
                      </a:pPr>
                      <a:r>
                        <a:rPr lang="zh-CN" altLang="en-US" sz="2400"/>
                        <a:t>序列</a:t>
                      </a:r>
                      <a:endParaRPr lang="zh-CN" altLang="en-US" sz="2400"/>
                    </a:p>
                  </a:txBody>
                  <a:tcPr marL="68580" marR="68580" marT="0" marB="0" anchor="t" anchorCtr="0">
                    <a:lnL w="12700">
                      <a:solidFill>
                        <a:schemeClr val="tx1"/>
                      </a:solidFill>
                      <a:prstDash val="soli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r>
              <a:tr h="0">
                <a:tc>
                  <a:txBody>
                    <a:bodyPr/>
                    <a:p>
                      <a:pPr marL="0" indent="0" algn="ctr">
                        <a:lnSpc>
                          <a:spcPct val="150000"/>
                        </a:lnSpc>
                        <a:spcBef>
                          <a:spcPct val="0"/>
                        </a:spcBef>
                        <a:spcAft>
                          <a:spcPct val="0"/>
                        </a:spcAft>
                      </a:pPr>
                      <a:r>
                        <a:rPr lang="zh-CN" altLang="en-US" sz="2400"/>
                        <a:t>PRRSV-F</a:t>
                      </a:r>
                      <a:endParaRPr lang="zh-CN" altLang="en-US" sz="2400"/>
                    </a:p>
                  </a:txBody>
                  <a:tcPr marL="68580" marR="68580" marT="0" marB="0" anchor="t" anchorCtr="0">
                    <a:lnL w="12700">
                      <a:solidFill>
                        <a:schemeClr val="tx1"/>
                      </a:solidFill>
                      <a:prstDash val="solid"/>
                    </a:lnL>
                    <a:lnR w="12700">
                      <a:solidFill>
                        <a:schemeClr val="tx1"/>
                      </a:solidFill>
                      <a:prstDash val="solid"/>
                    </a:lnR>
                    <a:lnT w="12700" cap="flat" cmpd="sng">
                      <a:solidFill>
                        <a:schemeClr val="tx1"/>
                      </a:solidFill>
                      <a:prstDash val="solid"/>
                      <a:headEnd type="none" w="med" len="med"/>
                      <a:tailEnd type="none" w="med" len="med"/>
                    </a:lnT>
                    <a:lnB w="12700">
                      <a:solidFill>
                        <a:schemeClr val="tx1"/>
                      </a:solidFill>
                      <a:prstDash val="solid"/>
                    </a:lnB>
                    <a:noFill/>
                  </a:tcPr>
                </a:tc>
                <a:tc>
                  <a:txBody>
                    <a:bodyPr/>
                    <a:p>
                      <a:pPr marL="0" indent="0" algn="ctr">
                        <a:lnSpc>
                          <a:spcPct val="150000"/>
                        </a:lnSpc>
                        <a:spcBef>
                          <a:spcPct val="0"/>
                        </a:spcBef>
                        <a:spcAft>
                          <a:spcPct val="0"/>
                        </a:spcAft>
                      </a:pPr>
                      <a:r>
                        <a:rPr lang="zh-CN" altLang="en-US" sz="2400"/>
                        <a:t>ATGGCCAGCCAGTCAATCA</a:t>
                      </a:r>
                      <a:endParaRPr lang="zh-CN" altLang="en-US" sz="2400"/>
                    </a:p>
                  </a:txBody>
                  <a:tcPr marL="68580" marR="68580" marT="0" marB="0" anchor="t" anchorCtr="0">
                    <a:lnL w="12700">
                      <a:solidFill>
                        <a:schemeClr val="tx1"/>
                      </a:solidFill>
                      <a:prstDash val="solid"/>
                    </a:lnL>
                    <a:lnR w="12700">
                      <a:solidFill>
                        <a:schemeClr val="tx1"/>
                      </a:solidFill>
                      <a:prstDash val="solid"/>
                    </a:lnR>
                    <a:lnT w="12700" cap="flat" cmpd="sng">
                      <a:solidFill>
                        <a:schemeClr val="tx1"/>
                      </a:solidFill>
                      <a:prstDash val="solid"/>
                      <a:headEnd type="none" w="med" len="med"/>
                      <a:tailEnd type="none" w="med" len="med"/>
                    </a:lnT>
                    <a:lnB w="12700">
                      <a:solidFill>
                        <a:schemeClr val="tx1"/>
                      </a:solidFill>
                      <a:prstDash val="solid"/>
                    </a:lnB>
                    <a:noFill/>
                  </a:tcPr>
                </a:tc>
              </a:tr>
              <a:tr h="0">
                <a:tc>
                  <a:txBody>
                    <a:bodyPr/>
                    <a:p>
                      <a:pPr marL="0" indent="0" algn="ctr">
                        <a:lnSpc>
                          <a:spcPct val="150000"/>
                        </a:lnSpc>
                        <a:spcBef>
                          <a:spcPct val="0"/>
                        </a:spcBef>
                        <a:spcAft>
                          <a:spcPct val="0"/>
                        </a:spcAft>
                      </a:pPr>
                      <a:r>
                        <a:rPr lang="zh-CN" altLang="en-US" sz="2400"/>
                        <a:t>PRRSV-R</a:t>
                      </a:r>
                      <a:endParaRPr lang="zh-CN" altLang="en-US" sz="2400"/>
                    </a:p>
                  </a:txBody>
                  <a:tcPr marL="68580" marR="68580" marT="0" marB="0" anchor="t" anchorCtr="0">
                    <a:lnL w="12700">
                      <a:solidFill>
                        <a:schemeClr val="tx1"/>
                      </a:solidFill>
                      <a:prstDash val="solid"/>
                    </a:lnL>
                    <a:lnR w="12700">
                      <a:solidFill>
                        <a:schemeClr val="tx1"/>
                      </a:solidFill>
                      <a:prstDash val="solid"/>
                    </a:lnR>
                    <a:lnT w="12700">
                      <a:solidFill>
                        <a:schemeClr val="tx1"/>
                      </a:solidFill>
                      <a:prstDash val="solid"/>
                    </a:lnT>
                    <a:lnB w="12700" cap="flat" cmpd="sng">
                      <a:solidFill>
                        <a:schemeClr val="tx1"/>
                      </a:solidFill>
                      <a:prstDash val="solid"/>
                      <a:headEnd type="none" w="med" len="med"/>
                      <a:tailEnd type="none" w="med" len="med"/>
                    </a:lnB>
                    <a:noFill/>
                  </a:tcPr>
                </a:tc>
                <a:tc>
                  <a:txBody>
                    <a:bodyPr/>
                    <a:p>
                      <a:pPr marL="0" indent="0" algn="ctr">
                        <a:lnSpc>
                          <a:spcPct val="150000"/>
                        </a:lnSpc>
                        <a:spcBef>
                          <a:spcPct val="0"/>
                        </a:spcBef>
                        <a:spcAft>
                          <a:spcPct val="0"/>
                        </a:spcAft>
                      </a:pPr>
                      <a:r>
                        <a:rPr lang="zh-CN" altLang="en-US" sz="2400"/>
                        <a:t>TCGCCCTAATTGAATAGGTGACT</a:t>
                      </a:r>
                      <a:endParaRPr lang="zh-CN" altLang="en-US" sz="2400"/>
                    </a:p>
                  </a:txBody>
                  <a:tcPr marL="68580" marR="68580" marT="0" marB="0" anchor="t" anchorCtr="0">
                    <a:lnL w="12700">
                      <a:solidFill>
                        <a:schemeClr val="tx1"/>
                      </a:solidFill>
                      <a:prstDash val="solid"/>
                    </a:lnL>
                    <a:lnR w="12700">
                      <a:solidFill>
                        <a:schemeClr val="tx1"/>
                      </a:solidFill>
                      <a:prstDash val="solid"/>
                    </a:lnR>
                    <a:lnT w="12700">
                      <a:solidFill>
                        <a:schemeClr val="tx1"/>
                      </a:solidFill>
                      <a:prstDash val="solid"/>
                    </a:lnT>
                    <a:lnB w="12700" cap="flat" cmpd="sng">
                      <a:solidFill>
                        <a:schemeClr val="tx1"/>
                      </a:solidFill>
                      <a:prstDash val="solid"/>
                      <a:headEnd type="none" w="med" len="med"/>
                      <a:tailEnd type="none" w="med" len="med"/>
                    </a:lnB>
                    <a:no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algn="l" fontAlgn="auto">
              <a:lnSpc>
                <a:spcPct val="150000"/>
              </a:lnSpc>
            </a:pPr>
            <a:r>
              <a:rPr lang="zh-CN" altLang="en-US" sz="2800" b="1">
                <a:solidFill>
                  <a:schemeClr val="accent1"/>
                </a:solidFill>
                <a:sym typeface="+mn-ea"/>
              </a:rPr>
              <a:t>RNA提取、反编译</a:t>
            </a:r>
            <a:r>
              <a:rPr lang="en-US" altLang="zh-CN" sz="2800" b="1">
                <a:solidFill>
                  <a:schemeClr val="accent1"/>
                </a:solidFill>
                <a:sym typeface="+mn-ea"/>
              </a:rPr>
              <a:t>cDNA</a:t>
            </a:r>
            <a:endParaRPr lang="en-US" altLang="zh-CN" sz="2800" b="1">
              <a:solidFill>
                <a:schemeClr val="accent1"/>
              </a:solidFill>
              <a:sym typeface="+mn-ea"/>
            </a:endParaRPr>
          </a:p>
        </p:txBody>
      </p:sp>
      <p:sp>
        <p:nvSpPr>
          <p:cNvPr id="8" name="文本框 7"/>
          <p:cNvSpPr txBox="1"/>
          <p:nvPr/>
        </p:nvSpPr>
        <p:spPr>
          <a:xfrm>
            <a:off x="806450" y="2536825"/>
            <a:ext cx="10260965" cy="3092450"/>
          </a:xfrm>
          <a:prstGeom prst="rect">
            <a:avLst/>
          </a:prstGeom>
          <a:noFill/>
        </p:spPr>
        <p:txBody>
          <a:bodyPr wrap="square" rtlCol="0">
            <a:noAutofit/>
          </a:bodyPr>
          <a:p>
            <a:pPr marL="285750" indent="-285750" fontAlgn="auto">
              <a:lnSpc>
                <a:spcPct val="150000"/>
              </a:lnSpc>
              <a:buFont typeface="Wingdings" panose="05000000000000000000" charset="0"/>
              <a:buChar char="l"/>
            </a:pPr>
            <a:r>
              <a:rPr lang="zh-CN" altLang="en-US" sz="2400">
                <a:sym typeface="+mn-ea"/>
              </a:rPr>
              <a:t>将采集到的病料剪碎，加入</a:t>
            </a:r>
            <a:r>
              <a:rPr lang="en-US" altLang="zh-CN" sz="2400">
                <a:sym typeface="+mn-ea"/>
              </a:rPr>
              <a:t>PBS</a:t>
            </a:r>
            <a:r>
              <a:rPr lang="zh-CN" altLang="en-US" sz="2400">
                <a:sym typeface="+mn-ea"/>
              </a:rPr>
              <a:t>匀浆。</a:t>
            </a:r>
            <a:r>
              <a:rPr lang="en-US" altLang="zh-CN" sz="2400">
                <a:sym typeface="+mn-ea"/>
              </a:rPr>
              <a:t>4</a:t>
            </a:r>
            <a:r>
              <a:rPr lang="en-US" altLang="en-US" sz="2400">
                <a:sym typeface="+mn-ea"/>
              </a:rPr>
              <a:t>℃</a:t>
            </a:r>
            <a:r>
              <a:rPr lang="zh-CN" altLang="en-US" sz="2400">
                <a:sym typeface="+mn-ea"/>
              </a:rPr>
              <a:t>离心机</a:t>
            </a:r>
            <a:r>
              <a:rPr lang="en-US" altLang="zh-CN" sz="2400">
                <a:sym typeface="+mn-ea"/>
              </a:rPr>
              <a:t>12000rpm</a:t>
            </a:r>
            <a:r>
              <a:rPr lang="zh-CN" altLang="en-US" sz="2400">
                <a:sym typeface="+mn-ea"/>
              </a:rPr>
              <a:t>离心</a:t>
            </a:r>
            <a:r>
              <a:rPr lang="en-US" altLang="zh-CN" sz="2400">
                <a:sym typeface="+mn-ea"/>
              </a:rPr>
              <a:t>10</a:t>
            </a:r>
            <a:r>
              <a:rPr lang="zh-CN" altLang="en-US" sz="2400">
                <a:sym typeface="+mn-ea"/>
              </a:rPr>
              <a:t>分钟，取上清液用于</a:t>
            </a:r>
            <a:r>
              <a:rPr lang="en-US" altLang="zh-CN" sz="2400">
                <a:sym typeface="+mn-ea"/>
              </a:rPr>
              <a:t>RNA</a:t>
            </a:r>
            <a:r>
              <a:rPr lang="zh-CN" altLang="en-US" sz="2400">
                <a:sym typeface="+mn-ea"/>
              </a:rPr>
              <a:t>提取。</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使用RNA 提取检测试剂盒，按说明书提取RNA。</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使用反转录试剂盒，</a:t>
            </a:r>
            <a:r>
              <a:rPr lang="zh-CN" altLang="en-US" sz="2400">
                <a:sym typeface="+mn-ea"/>
              </a:rPr>
              <a:t>按</a:t>
            </a:r>
            <a:r>
              <a:rPr lang="zh-CN" altLang="en-US" sz="2400">
                <a:sym typeface="+mn-ea"/>
              </a:rPr>
              <a:t>说明书将得到的</a:t>
            </a:r>
            <a:r>
              <a:rPr lang="en-US" altLang="zh-CN" sz="2400">
                <a:sym typeface="+mn-ea"/>
              </a:rPr>
              <a:t>RNA</a:t>
            </a:r>
            <a:r>
              <a:rPr lang="zh-CN" altLang="en-US" sz="2400">
                <a:sym typeface="+mn-ea"/>
              </a:rPr>
              <a:t>反转录为</a:t>
            </a:r>
            <a:r>
              <a:rPr lang="en-US" altLang="zh-CN" sz="2400">
                <a:sym typeface="+mn-ea"/>
              </a:rPr>
              <a:t>cDNA</a:t>
            </a:r>
            <a:endParaRPr lang="zh-CN" altLang="en-US" sz="2400"/>
          </a:p>
          <a:p>
            <a:pPr marL="285750" indent="-285750" fontAlgn="auto">
              <a:lnSpc>
                <a:spcPct val="150000"/>
              </a:lnSpc>
              <a:buFont typeface="Wingdings" panose="05000000000000000000" charset="0"/>
              <a:buChar char="l"/>
            </a:pPr>
            <a:endParaRPr lang="zh-CN" altLang="en-US" sz="240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en-US" altLang="zh-CN" sz="2800" b="1">
                <a:solidFill>
                  <a:schemeClr val="accent1"/>
                </a:solidFill>
                <a:sym typeface="+mn-ea"/>
              </a:rPr>
              <a:t>PCR</a:t>
            </a:r>
            <a:endParaRPr lang="zh-CN" altLang="en-US" sz="2800">
              <a:latin typeface="宋体" panose="02010600030101010101" pitchFamily="2" charset="-122"/>
              <a:ea typeface="宋体" panose="02010600030101010101" pitchFamily="2" charset="-122"/>
            </a:endParaRPr>
          </a:p>
          <a:p>
            <a:pPr indent="0" fontAlgn="auto">
              <a:lnSpc>
                <a:spcPct val="150000"/>
              </a:lnSpc>
            </a:pPr>
            <a:endParaRPr lang="zh-CN" altLang="en-US" sz="2800" b="1">
              <a:solidFill>
                <a:schemeClr val="accent1"/>
              </a:solidFill>
              <a:sym typeface="+mn-ea"/>
            </a:endParaRPr>
          </a:p>
        </p:txBody>
      </p:sp>
      <p:sp>
        <p:nvSpPr>
          <p:cNvPr id="8" name="文本框 7"/>
          <p:cNvSpPr txBox="1"/>
          <p:nvPr/>
        </p:nvSpPr>
        <p:spPr>
          <a:xfrm>
            <a:off x="409575" y="2407285"/>
            <a:ext cx="3269615" cy="337185"/>
          </a:xfrm>
          <a:prstGeom prst="rect">
            <a:avLst/>
          </a:prstGeom>
        </p:spPr>
        <p:txBody>
          <a:bodyPr wrap="square">
            <a:spAutoFit/>
          </a:bodyPr>
          <a:p>
            <a:pPr algn="ctr" defTabSz="266700">
              <a:spcBef>
                <a:spcPct val="0"/>
              </a:spcBef>
            </a:pPr>
            <a:r>
              <a:rPr lang="zh-CN" altLang="en-US" sz="1600">
                <a:latin typeface="Times New Roman" panose="02020603050405020304"/>
                <a:ea typeface="宋体" panose="02010600030101010101" pitchFamily="2" charset="-122"/>
              </a:rPr>
              <a:t>　</a:t>
            </a:r>
            <a:r>
              <a:rPr lang="en-US" altLang="zh-CN" sz="1600">
                <a:latin typeface="Times New Roman" panose="02020603050405020304"/>
                <a:ea typeface="宋体" panose="02010600030101010101" pitchFamily="2" charset="-122"/>
              </a:rPr>
              <a:t>PCR</a:t>
            </a:r>
            <a:r>
              <a:rPr lang="zh-CN" altLang="en-US" sz="1600">
                <a:latin typeface="宋体" panose="02010600030101010101" pitchFamily="2" charset="-122"/>
                <a:ea typeface="宋体" panose="02010600030101010101" pitchFamily="2" charset="-122"/>
              </a:rPr>
              <a:t>反应体系</a:t>
            </a:r>
            <a:endParaRPr lang="zh-CN" altLang="en-US" sz="1600">
              <a:latin typeface="宋体" panose="02010600030101010101" pitchFamily="2" charset="-122"/>
              <a:ea typeface="宋体" panose="02010600030101010101" pitchFamily="2" charset="-122"/>
            </a:endParaRPr>
          </a:p>
        </p:txBody>
      </p:sp>
      <p:graphicFrame>
        <p:nvGraphicFramePr>
          <p:cNvPr id="9" name="表格 8"/>
          <p:cNvGraphicFramePr/>
          <p:nvPr>
            <p:custDataLst>
              <p:tags r:id="rId1"/>
            </p:custDataLst>
          </p:nvPr>
        </p:nvGraphicFramePr>
        <p:xfrm>
          <a:off x="263525" y="2797175"/>
          <a:ext cx="3561080" cy="3302000"/>
        </p:xfrm>
        <a:graphic>
          <a:graphicData uri="http://schemas.openxmlformats.org/drawingml/2006/table">
            <a:tbl>
              <a:tblPr/>
              <a:tblGrid>
                <a:gridCol w="1780540"/>
                <a:gridCol w="1780540"/>
              </a:tblGrid>
              <a:tr h="421640">
                <a:tc>
                  <a:txBody>
                    <a:bodyPr/>
                    <a:p>
                      <a:pPr marL="0" indent="0" algn="ctr">
                        <a:lnSpc>
                          <a:spcPct val="150000"/>
                        </a:lnSpc>
                        <a:spcBef>
                          <a:spcPct val="0"/>
                        </a:spcBef>
                        <a:spcAft>
                          <a:spcPct val="0"/>
                        </a:spcAft>
                      </a:pPr>
                      <a:r>
                        <a:rPr lang="zh-CN" sz="1800">
                          <a:latin typeface="宋体" panose="02010600030101010101" pitchFamily="2" charset="-122"/>
                          <a:ea typeface="宋体" panose="02010600030101010101" pitchFamily="2" charset="-122"/>
                        </a:rPr>
                        <a:t>试剂</a:t>
                      </a:r>
                      <a:endParaRPr lang="zh-CN" sz="1800">
                        <a:latin typeface="宋体" panose="02010600030101010101" pitchFamily="2" charset="-122"/>
                        <a:ea typeface="宋体" panose="02010600030101010101" pitchFamily="2" charset="-122"/>
                      </a:endParaRPr>
                    </a:p>
                  </a:txBody>
                  <a:tcPr marL="68580" marR="68580" marT="0" marB="0" anchor="t" anchorCtr="0">
                    <a:lnL>
                      <a:noFill/>
                    </a:lnL>
                    <a:lnR>
                      <a:noFill/>
                    </a:lnR>
                    <a:lnT w="12700" cap="flat" cmpd="sng">
                      <a:solidFill>
                        <a:schemeClr val="tx1"/>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ct val="150000"/>
                        </a:lnSpc>
                        <a:spcBef>
                          <a:spcPct val="0"/>
                        </a:spcBef>
                        <a:spcAft>
                          <a:spcPct val="0"/>
                        </a:spcAft>
                      </a:pPr>
                      <a:r>
                        <a:rPr lang="zh-CN" sz="1800">
                          <a:latin typeface="宋体" panose="02010600030101010101" pitchFamily="2" charset="-122"/>
                          <a:ea typeface="宋体" panose="02010600030101010101" pitchFamily="2" charset="-122"/>
                        </a:rPr>
                        <a:t>体积</a:t>
                      </a:r>
                      <a:endParaRPr lang="zh-CN" sz="1800">
                        <a:latin typeface="宋体" panose="02010600030101010101" pitchFamily="2" charset="-122"/>
                        <a:ea typeface="宋体" panose="02010600030101010101" pitchFamily="2" charset="-122"/>
                      </a:endParaRPr>
                    </a:p>
                  </a:txBody>
                  <a:tcPr marL="68580" marR="68580" marT="0" marB="0" anchor="t" anchorCtr="0">
                    <a:lnL>
                      <a:noFill/>
                    </a:lnL>
                    <a:lnR>
                      <a:noFill/>
                    </a:lnR>
                    <a:lnT w="12700" cap="flat" cmpd="sng">
                      <a:solidFill>
                        <a:schemeClr val="tx1"/>
                      </a:solidFill>
                      <a:prstDash val="solid"/>
                      <a:headEnd type="none" w="med" len="med"/>
                      <a:tailEnd type="none" w="med" len="med"/>
                    </a:lnT>
                    <a:lnB w="6350" cap="flat" cmpd="sng">
                      <a:solidFill>
                        <a:srgbClr val="000008"/>
                      </a:solidFill>
                      <a:prstDash val="solid"/>
                      <a:headEnd type="none" w="med" len="med"/>
                      <a:tailEnd type="none" w="med" len="med"/>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cDNA</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2 </a:t>
                      </a:r>
                      <a:r>
                        <a:rPr lang="en-US" altLang="zh-CN" sz="1800">
                          <a:latin typeface="Times New Roman" panose="02020603050405020304"/>
                          <a:ea typeface="宋体" panose="02010600030101010101" pitchFamily="2" charset="-122"/>
                        </a:rPr>
                        <a:t>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PRRSV-F</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1 </a:t>
                      </a:r>
                      <a:r>
                        <a:rPr lang="en-US" altLang="zh-CN" sz="1800">
                          <a:latin typeface="Times New Roman" panose="02020603050405020304"/>
                          <a:ea typeface="宋体" panose="02010600030101010101" pitchFamily="2" charset="-122"/>
                        </a:rPr>
                        <a:t>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PRRSV-R</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1 </a:t>
                      </a:r>
                      <a:r>
                        <a:rPr lang="en-US" altLang="zh-CN" sz="1800">
                          <a:latin typeface="Times New Roman" panose="02020603050405020304"/>
                          <a:ea typeface="宋体" panose="02010600030101010101" pitchFamily="2" charset="-122"/>
                        </a:rPr>
                        <a:t>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dNTPs</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0.5 </a:t>
                      </a:r>
                      <a:r>
                        <a:rPr lang="en-US" altLang="zh-CN" sz="1800">
                          <a:latin typeface="Times New Roman" panose="02020603050405020304"/>
                          <a:ea typeface="宋体" panose="02010600030101010101" pitchFamily="2" charset="-122"/>
                        </a:rPr>
                        <a:t>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Taq DNA</a:t>
                      </a:r>
                      <a:r>
                        <a:rPr lang="zh-CN" sz="1800">
                          <a:latin typeface="宋体" panose="02010600030101010101" pitchFamily="2" charset="-122"/>
                          <a:ea typeface="宋体" panose="02010600030101010101" pitchFamily="2" charset="-122"/>
                        </a:rPr>
                        <a:t>聚合酶</a:t>
                      </a:r>
                      <a:endParaRPr lang="zh-CN" sz="1800">
                        <a:latin typeface="宋体" panose="02010600030101010101" pitchFamily="2" charset="-122"/>
                        <a:ea typeface="宋体" panose="02010600030101010101" pitchFamily="2" charset="-122"/>
                      </a:endParaRPr>
                    </a:p>
                  </a:txBody>
                  <a:tcPr marL="68580" marR="68580" marT="0" marB="0" anchor="t" anchorCtr="0">
                    <a:lnL>
                      <a:noFill/>
                    </a:lnL>
                    <a:lnR>
                      <a:noFill/>
                    </a:lnR>
                    <a:lnT>
                      <a:noFill/>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0.5 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PCR</a:t>
                      </a:r>
                      <a:r>
                        <a:rPr lang="zh-CN" sz="1800">
                          <a:latin typeface="宋体" panose="02010600030101010101" pitchFamily="2" charset="-122"/>
                          <a:ea typeface="宋体" panose="02010600030101010101" pitchFamily="2" charset="-122"/>
                        </a:rPr>
                        <a:t>缓冲液</a:t>
                      </a:r>
                      <a:endParaRPr lang="zh-CN" sz="1800">
                        <a:latin typeface="宋体" panose="02010600030101010101" pitchFamily="2" charset="-122"/>
                        <a:ea typeface="宋体" panose="02010600030101010101" pitchFamily="2" charset="-122"/>
                      </a:endParaRPr>
                    </a:p>
                  </a:txBody>
                  <a:tcPr marL="68580" marR="68580" marT="0" marB="0" anchor="t" anchorCtr="0">
                    <a:lnL>
                      <a:noFill/>
                    </a:lnL>
                    <a:lnR>
                      <a:noFill/>
                    </a:lnR>
                    <a:lnT>
                      <a:noFill/>
                    </a:lnT>
                    <a:lnB>
                      <a:noFill/>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2.5 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a:noFill/>
                    </a:lnB>
                    <a:noFill/>
                  </a:tcPr>
                </a:tc>
              </a:tr>
              <a:tr h="303530">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ddH</a:t>
                      </a:r>
                      <a:r>
                        <a:rPr lang="en-US" altLang="zh-CN" sz="1800" baseline="-25000">
                          <a:latin typeface="Times New Roman" panose="02020603050405020304"/>
                          <a:ea typeface="宋体" panose="02010600030101010101" pitchFamily="2" charset="-122"/>
                        </a:rPr>
                        <a:t>2</a:t>
                      </a:r>
                      <a:r>
                        <a:rPr lang="en-US" altLang="zh-CN" sz="1800">
                          <a:latin typeface="Times New Roman" panose="02020603050405020304"/>
                          <a:ea typeface="宋体" panose="02010600030101010101" pitchFamily="2" charset="-122"/>
                        </a:rPr>
                        <a:t>O</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w="12700" cap="flat" cmpd="sng">
                      <a:solidFill>
                        <a:srgbClr val="000008"/>
                      </a:solidFill>
                      <a:prstDash val="solid"/>
                      <a:headEnd type="none" w="med" len="med"/>
                      <a:tailEnd type="none" w="med" len="med"/>
                    </a:lnB>
                    <a:noFill/>
                  </a:tcPr>
                </a:tc>
                <a:tc>
                  <a:txBody>
                    <a:bodyPr/>
                    <a:p>
                      <a:pPr marL="0" indent="0" algn="ctr">
                        <a:lnSpc>
                          <a:spcPct val="150000"/>
                        </a:lnSpc>
                        <a:spcBef>
                          <a:spcPct val="0"/>
                        </a:spcBef>
                        <a:spcAft>
                          <a:spcPct val="0"/>
                        </a:spcAft>
                      </a:pPr>
                      <a:r>
                        <a:rPr lang="en-US" altLang="zh-CN" sz="1800">
                          <a:latin typeface="Times New Roman" panose="02020603050405020304"/>
                          <a:ea typeface="宋体" panose="02010600030101010101" pitchFamily="2" charset="-122"/>
                        </a:rPr>
                        <a:t>17.5 μL</a:t>
                      </a:r>
                      <a:endParaRPr lang="en-US" altLang="zh-CN" sz="1800">
                        <a:latin typeface="Times New Roman" panose="02020603050405020304"/>
                        <a:ea typeface="宋体" panose="02010600030101010101" pitchFamily="2" charset="-122"/>
                      </a:endParaRPr>
                    </a:p>
                  </a:txBody>
                  <a:tcPr marL="68580" marR="68580" marT="0" marB="0" anchor="t" anchorCtr="0">
                    <a:lnL>
                      <a:noFill/>
                    </a:lnL>
                    <a:lnR>
                      <a:noFill/>
                    </a:lnR>
                    <a:lnT>
                      <a:noFill/>
                    </a:lnT>
                    <a:lnB w="12700" cap="flat" cmpd="sng">
                      <a:solidFill>
                        <a:srgbClr val="000008"/>
                      </a:solidFill>
                      <a:prstDash val="solid"/>
                      <a:headEnd type="none" w="med" len="med"/>
                      <a:tailEnd type="none" w="med" len="med"/>
                    </a:lnB>
                    <a:noFill/>
                  </a:tcPr>
                </a:tc>
              </a:tr>
            </a:tbl>
          </a:graphicData>
        </a:graphic>
      </p:graphicFrame>
      <p:graphicFrame>
        <p:nvGraphicFramePr>
          <p:cNvPr id="10" name="表格 9"/>
          <p:cNvGraphicFramePr/>
          <p:nvPr>
            <p:custDataLst>
              <p:tags r:id="rId2"/>
            </p:custDataLst>
          </p:nvPr>
        </p:nvGraphicFramePr>
        <p:xfrm>
          <a:off x="3973195" y="2744470"/>
          <a:ext cx="8134350" cy="3355975"/>
        </p:xfrm>
        <a:graphic>
          <a:graphicData uri="http://schemas.openxmlformats.org/drawingml/2006/table">
            <a:tbl>
              <a:tblPr/>
              <a:tblGrid>
                <a:gridCol w="1023620"/>
                <a:gridCol w="2266950"/>
                <a:gridCol w="1557655"/>
                <a:gridCol w="3286125"/>
              </a:tblGrid>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操作</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温度</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时间</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效果</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预变性</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94℃</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5 min</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cDNA双链完全解旋</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变性</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94℃</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30 s</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双链DNA解链为单链</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退火</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55℃</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40</a:t>
                      </a:r>
                      <a:r>
                        <a:rPr lang="en-US" altLang="zh-CN" sz="1800">
                          <a:latin typeface="宋体" panose="02010600030101010101" pitchFamily="2" charset="-122"/>
                          <a:ea typeface="宋体" panose="02010600030101010101" pitchFamily="2" charset="-122"/>
                        </a:rPr>
                        <a:t> </a:t>
                      </a:r>
                      <a:r>
                        <a:rPr lang="zh-CN" sz="1800">
                          <a:latin typeface="宋体" panose="02010600030101010101" pitchFamily="2" charset="-122"/>
                          <a:ea typeface="宋体" panose="02010600030101010101" pitchFamily="2" charset="-122"/>
                        </a:rPr>
                        <a:t>s</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引物与单链模板DNA特异性结合</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延伸</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72℃</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50</a:t>
                      </a:r>
                      <a:r>
                        <a:rPr lang="en-US" altLang="zh-CN" sz="1800">
                          <a:latin typeface="宋体" panose="02010600030101010101" pitchFamily="2" charset="-122"/>
                          <a:ea typeface="宋体" panose="02010600030101010101" pitchFamily="2" charset="-122"/>
                        </a:rPr>
                        <a:t> </a:t>
                      </a:r>
                      <a:r>
                        <a:rPr lang="zh-CN" sz="1800">
                          <a:latin typeface="宋体" panose="02010600030101010101" pitchFamily="2" charset="-122"/>
                          <a:ea typeface="宋体" panose="02010600030101010101" pitchFamily="2" charset="-122"/>
                        </a:rPr>
                        <a:t>s</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合成新的DNA链</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循环</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gridSpan="2">
                  <a:txBody>
                    <a:bodyPr/>
                    <a:p>
                      <a:pPr marL="0" algn="ctr">
                        <a:lnSpc>
                          <a:spcPct val="150000"/>
                        </a:lnSpc>
                        <a:buClrTx/>
                        <a:buSzTx/>
                        <a:buFontTx/>
                      </a:pPr>
                      <a:r>
                        <a:rPr lang="zh-CN" sz="1800">
                          <a:latin typeface="宋体" panose="02010600030101010101" pitchFamily="2" charset="-122"/>
                          <a:ea typeface="宋体" panose="02010600030101010101" pitchFamily="2" charset="-122"/>
                        </a:rPr>
                        <a:t>重复变性、退火、延伸步骤30个循环</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c hMerge="1">
                  <a:tcPr>
                    <a:lnR>
                      <a:noFill/>
                    </a:lnR>
                    <a:lnT>
                      <a:noFill/>
                    </a:lnT>
                    <a:lnB>
                      <a:noFill/>
                    </a:lnB>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目的DNA片段大量扩增</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a:noFill/>
                    </a:lnB>
                    <a:noFill/>
                  </a:tcPr>
                </a:tc>
              </a:tr>
              <a:tr h="479425">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延伸</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72℃</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5</a:t>
                      </a:r>
                      <a:r>
                        <a:rPr lang="en-US" altLang="zh-CN" sz="1800">
                          <a:latin typeface="宋体" panose="02010600030101010101" pitchFamily="2" charset="-122"/>
                          <a:ea typeface="宋体" panose="02010600030101010101" pitchFamily="2" charset="-122"/>
                        </a:rPr>
                        <a:t> </a:t>
                      </a:r>
                      <a:r>
                        <a:rPr lang="zh-CN" sz="1800">
                          <a:latin typeface="宋体" panose="02010600030101010101" pitchFamily="2" charset="-122"/>
                          <a:ea typeface="宋体" panose="02010600030101010101" pitchFamily="2" charset="-122"/>
                        </a:rPr>
                        <a:t>min</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lnSpc>
                          <a:spcPct val="150000"/>
                        </a:lnSpc>
                        <a:buClrTx/>
                        <a:buSzTx/>
                        <a:buFontTx/>
                      </a:pPr>
                      <a:r>
                        <a:rPr lang="zh-CN" sz="1800">
                          <a:latin typeface="宋体" panose="02010600030101010101" pitchFamily="2" charset="-122"/>
                          <a:ea typeface="宋体" panose="02010600030101010101" pitchFamily="2" charset="-122"/>
                        </a:rPr>
                        <a:t>未完全延伸的DNA链充分延伸</a:t>
                      </a:r>
                      <a:endParaRPr lang="zh-CN" sz="1800">
                        <a:latin typeface="宋体" panose="02010600030101010101" pitchFamily="2" charset="-122"/>
                        <a:ea typeface="宋体" panose="02010600030101010101" pitchFamily="2" charset="-122"/>
                      </a:endParaRPr>
                    </a:p>
                  </a:txBody>
                  <a:tcPr marL="68580" marR="68580" marT="0" marB="0" anchor="ctr" anchorCtr="0">
                    <a:lnL>
                      <a:noFill/>
                    </a:lnL>
                    <a:lnR>
                      <a:noFill/>
                    </a:lnR>
                    <a:lnT>
                      <a:noFill/>
                    </a:lnT>
                    <a:lnB w="12700" cap="flat" cmpd="sng">
                      <a:solidFill>
                        <a:srgbClr val="000000"/>
                      </a:solidFill>
                      <a:prstDash val="solid"/>
                      <a:headEnd type="none" w="med" len="med"/>
                      <a:tailEnd type="none" w="med" len="med"/>
                    </a:lnB>
                    <a:noFill/>
                  </a:tcPr>
                </a:tc>
              </a:tr>
            </a:tbl>
          </a:graphicData>
        </a:graphic>
      </p:graphicFrame>
      <p:sp>
        <p:nvSpPr>
          <p:cNvPr id="11" name="文本框 10"/>
          <p:cNvSpPr txBox="1"/>
          <p:nvPr/>
        </p:nvSpPr>
        <p:spPr>
          <a:xfrm>
            <a:off x="6405880" y="2297430"/>
            <a:ext cx="3269615" cy="337185"/>
          </a:xfrm>
          <a:prstGeom prst="rect">
            <a:avLst/>
          </a:prstGeom>
        </p:spPr>
        <p:txBody>
          <a:bodyPr wrap="square">
            <a:spAutoFit/>
          </a:bodyPr>
          <a:p>
            <a:pPr algn="ctr" defTabSz="266700">
              <a:spcBef>
                <a:spcPct val="0"/>
              </a:spcBef>
            </a:pPr>
            <a:r>
              <a:rPr lang="zh-CN" altLang="en-US" sz="1600">
                <a:latin typeface="Times New Roman" panose="02020603050405020304"/>
                <a:ea typeface="宋体" panose="02010600030101010101" pitchFamily="2" charset="-122"/>
              </a:rPr>
              <a:t>　</a:t>
            </a:r>
            <a:r>
              <a:rPr lang="en-US" altLang="zh-CN" sz="1600">
                <a:latin typeface="Times New Roman" panose="02020603050405020304"/>
                <a:ea typeface="宋体" panose="02010600030101010101" pitchFamily="2" charset="-122"/>
              </a:rPr>
              <a:t>PCR</a:t>
            </a:r>
            <a:r>
              <a:rPr lang="zh-CN" altLang="en-US" sz="1600">
                <a:latin typeface="Times New Roman" panose="02020603050405020304"/>
                <a:ea typeface="宋体" panose="02010600030101010101" pitchFamily="2" charset="-122"/>
              </a:rPr>
              <a:t>扩增程序</a:t>
            </a:r>
            <a:endParaRPr lang="zh-CN" altLang="en-US" sz="1600">
              <a:latin typeface="Times New Roman" panose="02020603050405020304"/>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琼脂糖凝胶电泳</a:t>
            </a:r>
            <a:r>
              <a:rPr lang="zh-CN" altLang="en-US" sz="2800" b="1">
                <a:solidFill>
                  <a:schemeClr val="accent1"/>
                </a:solidFill>
                <a:sym typeface="+mn-ea"/>
              </a:rPr>
              <a:t>实验</a:t>
            </a:r>
            <a:endParaRPr lang="zh-CN" altLang="en-US" sz="2800" b="1">
              <a:solidFill>
                <a:schemeClr val="accent1"/>
              </a:solidFill>
              <a:sym typeface="+mn-ea"/>
            </a:endParaRPr>
          </a:p>
        </p:txBody>
      </p:sp>
      <p:sp>
        <p:nvSpPr>
          <p:cNvPr id="3" name="文本框 2"/>
          <p:cNvSpPr txBox="1"/>
          <p:nvPr/>
        </p:nvSpPr>
        <p:spPr>
          <a:xfrm>
            <a:off x="1101725" y="2259330"/>
            <a:ext cx="9994900" cy="829945"/>
          </a:xfrm>
          <a:prstGeom prst="rect">
            <a:avLst/>
          </a:prstGeom>
          <a:noFill/>
        </p:spPr>
        <p:txBody>
          <a:bodyPr wrap="square" rtlCol="0">
            <a:spAutoFit/>
          </a:bodyPr>
          <a:p>
            <a:r>
              <a:rPr lang="zh-CN" altLang="en-US" sz="2400"/>
              <a:t>配制1%浓度的琼脂糖凝胶，加入核酸染料，将PCR产物与上样缓冲液混合后加入凝胶孔中，同时加入DNA分子量标准进行电泳。</a:t>
            </a:r>
            <a:endParaRPr lang="zh-CN" altLang="en-US" sz="2400"/>
          </a:p>
        </p:txBody>
      </p:sp>
      <p:pic>
        <p:nvPicPr>
          <p:cNvPr id="4" name="图片 1"/>
          <p:cNvPicPr>
            <a:picLocks noChangeAspect="1"/>
          </p:cNvPicPr>
          <p:nvPr/>
        </p:nvPicPr>
        <p:blipFill>
          <a:blip r:embed="rId1"/>
          <a:stretch>
            <a:fillRect/>
          </a:stretch>
        </p:blipFill>
        <p:spPr>
          <a:xfrm>
            <a:off x="960755" y="3017520"/>
            <a:ext cx="3432175" cy="2792095"/>
          </a:xfrm>
          <a:prstGeom prst="rect">
            <a:avLst/>
          </a:prstGeom>
          <a:noFill/>
          <a:ln>
            <a:noFill/>
          </a:ln>
        </p:spPr>
      </p:pic>
      <p:sp>
        <p:nvSpPr>
          <p:cNvPr id="8" name="文本框 7"/>
          <p:cNvSpPr txBox="1"/>
          <p:nvPr/>
        </p:nvSpPr>
        <p:spPr>
          <a:xfrm>
            <a:off x="5142230" y="3256915"/>
            <a:ext cx="5631180" cy="2270125"/>
          </a:xfrm>
          <a:prstGeom prst="rect">
            <a:avLst/>
          </a:prstGeom>
          <a:noFill/>
        </p:spPr>
        <p:txBody>
          <a:bodyPr wrap="square" rtlCol="0">
            <a:noAutofit/>
          </a:bodyPr>
          <a:p>
            <a:pPr marL="285750" indent="-285750" fontAlgn="auto">
              <a:lnSpc>
                <a:spcPct val="150000"/>
              </a:lnSpc>
              <a:buFont typeface="Wingdings" panose="05000000000000000000" charset="0"/>
              <a:buChar char="l"/>
            </a:pPr>
            <a:r>
              <a:rPr lang="zh-CN" altLang="en-US" sz="2400">
                <a:sym typeface="+mn-ea"/>
              </a:rPr>
              <a:t>在紫外灯下观察</a:t>
            </a:r>
            <a:r>
              <a:rPr lang="zh-CN" altLang="en-US" sz="2400">
                <a:sym typeface="+mn-ea"/>
              </a:rPr>
              <a:t>到特异性条带。</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扩增条带具有一定的亮度。</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该条带的大小与</a:t>
            </a:r>
            <a:r>
              <a:rPr lang="en-US" altLang="zh-CN" sz="2400">
                <a:sym typeface="+mn-ea"/>
              </a:rPr>
              <a:t>PRRSV</a:t>
            </a:r>
            <a:r>
              <a:rPr lang="zh-CN" altLang="en-US" sz="2400">
                <a:sym typeface="+mn-ea"/>
              </a:rPr>
              <a:t>理论大小相符。</a:t>
            </a:r>
            <a:endParaRPr lang="zh-CN" altLang="en-US" sz="240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四、结论</a:t>
            </a:r>
            <a:endParaRPr lang="zh-CN" altLang="en-US" sz="2800" dirty="0">
              <a:sym typeface="+mn-ea"/>
            </a:endParaRPr>
          </a:p>
        </p:txBody>
      </p:sp>
      <p:sp>
        <p:nvSpPr>
          <p:cNvPr id="4" name="文本框 3"/>
          <p:cNvSpPr txBox="1"/>
          <p:nvPr/>
        </p:nvSpPr>
        <p:spPr>
          <a:xfrm>
            <a:off x="441325" y="1936750"/>
            <a:ext cx="11042650" cy="3415030"/>
          </a:xfrm>
          <a:prstGeom prst="rect">
            <a:avLst/>
          </a:prstGeom>
          <a:noFill/>
        </p:spPr>
        <p:txBody>
          <a:bodyPr wrap="square" rtlCol="0">
            <a:spAutoFit/>
          </a:bodyPr>
          <a:p>
            <a:pPr marL="285750" indent="-285750" algn="l" fontAlgn="auto">
              <a:lnSpc>
                <a:spcPct val="150000"/>
              </a:lnSpc>
              <a:buClrTx/>
              <a:buSzTx/>
              <a:buFont typeface="Wingdings" panose="05000000000000000000" charset="0"/>
              <a:buChar char="l"/>
            </a:pPr>
            <a:r>
              <a:rPr lang="zh-CN" altLang="en-US" sz="2400"/>
              <a:t>本场存在生物安全隐患，应加强对消毒的</a:t>
            </a:r>
            <a:r>
              <a:rPr lang="zh-CN" altLang="en-US" sz="2400"/>
              <a:t>监控。</a:t>
            </a:r>
            <a:endParaRPr lang="zh-CN" altLang="en-US" sz="2400"/>
          </a:p>
          <a:p>
            <a:pPr marL="285750" indent="-285750" fontAlgn="auto">
              <a:lnSpc>
                <a:spcPct val="150000"/>
              </a:lnSpc>
              <a:buFont typeface="Wingdings" panose="05000000000000000000" charset="0"/>
              <a:buChar char="l"/>
            </a:pPr>
            <a:r>
              <a:rPr lang="zh-CN" altLang="en-US" sz="2400"/>
              <a:t>根据现场诊断</a:t>
            </a:r>
            <a:r>
              <a:rPr lang="zh-CN" altLang="en-US" sz="2400">
                <a:sym typeface="+mn-ea"/>
              </a:rPr>
              <a:t>，病猪出现肢体末端发绀并出现呼吸系统症状，此为</a:t>
            </a:r>
            <a:r>
              <a:rPr lang="en-US" altLang="zh-CN" sz="2400">
                <a:sym typeface="+mn-ea"/>
              </a:rPr>
              <a:t>PRRS</a:t>
            </a:r>
            <a:r>
              <a:rPr lang="zh-CN" altLang="en-US" sz="2400">
                <a:sym typeface="+mn-ea"/>
              </a:rPr>
              <a:t>的典型症状，初步怀疑本病为</a:t>
            </a:r>
            <a:r>
              <a:rPr lang="en-US" altLang="zh-CN" sz="2400">
                <a:sym typeface="+mn-ea"/>
              </a:rPr>
              <a:t>PRRS</a:t>
            </a:r>
            <a:r>
              <a:rPr lang="zh-CN" altLang="en-US" sz="2400">
                <a:sym typeface="+mn-ea"/>
              </a:rPr>
              <a:t>。</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根据流调结果，母猪出现流产、早产、死胎、乳猪死亡率高等繁殖障碍症状，进一步诊断</a:t>
            </a:r>
            <a:r>
              <a:rPr lang="en-US" altLang="zh-CN" sz="2400">
                <a:sym typeface="+mn-ea"/>
              </a:rPr>
              <a:t>PRRS</a:t>
            </a:r>
            <a:r>
              <a:rPr lang="zh-CN" altLang="en-US" sz="2400">
                <a:sym typeface="+mn-ea"/>
              </a:rPr>
              <a:t>。</a:t>
            </a:r>
            <a:endParaRPr lang="zh-CN" altLang="en-US" sz="2400">
              <a:sym typeface="+mn-ea"/>
            </a:endParaRPr>
          </a:p>
          <a:p>
            <a:pPr marL="285750" indent="-285750" fontAlgn="auto">
              <a:lnSpc>
                <a:spcPct val="150000"/>
              </a:lnSpc>
              <a:buFont typeface="Wingdings" panose="05000000000000000000" charset="0"/>
              <a:buChar char="l"/>
            </a:pPr>
            <a:r>
              <a:rPr lang="zh-CN" altLang="en-US" sz="2400">
                <a:sym typeface="+mn-ea"/>
              </a:rPr>
              <a:t>根据</a:t>
            </a:r>
            <a:r>
              <a:rPr lang="en-US" altLang="zh-CN" sz="2400">
                <a:sym typeface="+mn-ea"/>
              </a:rPr>
              <a:t>PCR</a:t>
            </a:r>
            <a:r>
              <a:rPr lang="zh-CN" altLang="en-US" sz="2400">
                <a:sym typeface="+mn-ea"/>
              </a:rPr>
              <a:t>检测结果，观察到符合预期的特异性条带，可</a:t>
            </a:r>
            <a:r>
              <a:rPr lang="zh-CN" altLang="en-US" sz="2400">
                <a:sym typeface="+mn-ea"/>
              </a:rPr>
              <a:t>确诊为</a:t>
            </a:r>
            <a:r>
              <a:rPr lang="en-US" altLang="zh-CN" sz="2400">
                <a:sym typeface="+mn-ea"/>
              </a:rPr>
              <a:t>PRRS</a:t>
            </a:r>
            <a:r>
              <a:rPr lang="zh-CN" altLang="en-US" sz="2400">
                <a:sym typeface="+mn-ea"/>
              </a:rPr>
              <a:t>。</a:t>
            </a:r>
            <a:endParaRPr lang="zh-CN" altLang="en-US" sz="240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indent="0" algn="ctr" fontAlgn="auto">
              <a:lnSpc>
                <a:spcPct val="150000"/>
              </a:lnSpc>
            </a:pPr>
            <a:r>
              <a:rPr lang="zh-CN" altLang="en-US" sz="2800" dirty="0">
                <a:sym typeface="+mn-ea"/>
              </a:rPr>
              <a:t>五、毕业实习汇报</a:t>
            </a:r>
            <a:endParaRPr lang="zh-CN" altLang="en-US" sz="2800" dirty="0">
              <a:sym typeface="+mn-ea"/>
            </a:endParaRPr>
          </a:p>
        </p:txBody>
      </p:sp>
      <p:sp>
        <p:nvSpPr>
          <p:cNvPr id="4" name="文本框 3"/>
          <p:cNvSpPr txBox="1"/>
          <p:nvPr/>
        </p:nvSpPr>
        <p:spPr>
          <a:xfrm>
            <a:off x="1198880" y="1736725"/>
            <a:ext cx="10313035" cy="645160"/>
          </a:xfrm>
          <a:prstGeom prst="rect">
            <a:avLst/>
          </a:prstGeom>
          <a:noFill/>
        </p:spPr>
        <p:txBody>
          <a:bodyPr wrap="square" rtlCol="0">
            <a:spAutoFit/>
          </a:bodyPr>
          <a:p>
            <a:pPr indent="0" fontAlgn="auto">
              <a:lnSpc>
                <a:spcPct val="150000"/>
              </a:lnSpc>
            </a:pPr>
            <a:r>
              <a:rPr lang="zh-CN" altLang="en-US" sz="2400"/>
              <a:t>实习地点：滑县牧原农牧</a:t>
            </a:r>
            <a:r>
              <a:rPr lang="zh-CN" altLang="en-US" sz="2400"/>
              <a:t>有限公司</a:t>
            </a:r>
            <a:endParaRPr lang="zh-CN" altLang="en-US" sz="2400"/>
          </a:p>
        </p:txBody>
      </p:sp>
      <p:sp>
        <p:nvSpPr>
          <p:cNvPr id="5" name="文本框 4"/>
          <p:cNvSpPr txBox="1"/>
          <p:nvPr/>
        </p:nvSpPr>
        <p:spPr>
          <a:xfrm>
            <a:off x="1198880" y="2459990"/>
            <a:ext cx="6084570" cy="2861310"/>
          </a:xfrm>
          <a:prstGeom prst="rect">
            <a:avLst/>
          </a:prstGeom>
          <a:noFill/>
        </p:spPr>
        <p:txBody>
          <a:bodyPr wrap="square" rtlCol="0">
            <a:spAutoFit/>
          </a:bodyPr>
          <a:p>
            <a:pPr indent="0" fontAlgn="auto">
              <a:lnSpc>
                <a:spcPct val="150000"/>
              </a:lnSpc>
            </a:pPr>
            <a:r>
              <a:rPr lang="zh-CN" altLang="en-US" sz="2400"/>
              <a:t>实习内容：</a:t>
            </a:r>
            <a:r>
              <a:rPr lang="zh-CN" altLang="en-US" sz="2400">
                <a:sym typeface="+mn-ea"/>
              </a:rPr>
              <a:t>哺乳、保育段养殖技术</a:t>
            </a:r>
            <a:endParaRPr lang="zh-CN" altLang="en-US" sz="2400"/>
          </a:p>
          <a:p>
            <a:pPr marL="914400" lvl="2" indent="457200" fontAlgn="auto">
              <a:lnSpc>
                <a:spcPct val="150000"/>
              </a:lnSpc>
            </a:pPr>
            <a:r>
              <a:rPr lang="zh-CN" altLang="en-US" sz="2400"/>
              <a:t>哺乳、保育段常见疾病</a:t>
            </a:r>
            <a:r>
              <a:rPr lang="zh-CN" altLang="en-US" sz="2400"/>
              <a:t>诊治</a:t>
            </a:r>
            <a:endParaRPr lang="zh-CN" altLang="en-US" sz="2400"/>
          </a:p>
          <a:p>
            <a:pPr marL="914400" lvl="2" indent="457200" fontAlgn="auto">
              <a:lnSpc>
                <a:spcPct val="150000"/>
              </a:lnSpc>
            </a:pPr>
            <a:r>
              <a:rPr lang="zh-CN" altLang="en-US" sz="2400"/>
              <a:t>哺乳、保育段常见异常</a:t>
            </a:r>
            <a:r>
              <a:rPr lang="zh-CN" altLang="en-US" sz="2400"/>
              <a:t>处理</a:t>
            </a:r>
            <a:endParaRPr lang="zh-CN" altLang="en-US" sz="2400"/>
          </a:p>
          <a:p>
            <a:pPr marL="914400" lvl="2" indent="457200" fontAlgn="auto">
              <a:lnSpc>
                <a:spcPct val="150000"/>
              </a:lnSpc>
            </a:pPr>
            <a:r>
              <a:rPr lang="zh-CN" altLang="en-US" sz="2400"/>
              <a:t>实验室送检样品检测</a:t>
            </a:r>
            <a:r>
              <a:rPr lang="zh-CN" altLang="en-US" sz="2400"/>
              <a:t>方法</a:t>
            </a:r>
            <a:endParaRPr lang="zh-CN" altLang="en-US" sz="2400"/>
          </a:p>
          <a:p>
            <a:pPr marL="914400" lvl="2" indent="457200" fontAlgn="auto">
              <a:lnSpc>
                <a:spcPct val="150000"/>
              </a:lnSpc>
            </a:pPr>
            <a:r>
              <a:rPr lang="en-US" altLang="zh-CN" sz="2400"/>
              <a:t>......</a:t>
            </a:r>
            <a:endParaRPr lang="en-US" altLang="zh-CN" sz="2400"/>
          </a:p>
        </p:txBody>
      </p:sp>
      <p:pic>
        <p:nvPicPr>
          <p:cNvPr id="7" name="图片 6"/>
          <p:cNvPicPr>
            <a:picLocks noChangeAspect="1"/>
          </p:cNvPicPr>
          <p:nvPr/>
        </p:nvPicPr>
        <p:blipFill>
          <a:blip r:embed="rId1"/>
          <a:stretch>
            <a:fillRect/>
          </a:stretch>
        </p:blipFill>
        <p:spPr>
          <a:xfrm>
            <a:off x="7066915" y="1736725"/>
            <a:ext cx="4332605" cy="39312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五、毕业实习汇报</a:t>
            </a:r>
            <a:endParaRPr lang="zh-CN" altLang="en-US" sz="2800" dirty="0">
              <a:sym typeface="+mn-ea"/>
            </a:endParaRPr>
          </a:p>
        </p:txBody>
      </p:sp>
      <p:sp>
        <p:nvSpPr>
          <p:cNvPr id="3" name="文本框 2"/>
          <p:cNvSpPr txBox="1"/>
          <p:nvPr/>
        </p:nvSpPr>
        <p:spPr>
          <a:xfrm>
            <a:off x="894080" y="1443990"/>
            <a:ext cx="9876790" cy="4939030"/>
          </a:xfrm>
          <a:prstGeom prst="rect">
            <a:avLst/>
          </a:prstGeom>
          <a:noFill/>
        </p:spPr>
        <p:txBody>
          <a:bodyPr wrap="square" rtlCol="0">
            <a:spAutoFit/>
          </a:bodyPr>
          <a:p>
            <a:pPr indent="0" fontAlgn="auto">
              <a:lnSpc>
                <a:spcPct val="150000"/>
              </a:lnSpc>
            </a:pPr>
            <a:r>
              <a:rPr lang="zh-CN" altLang="en-US" b="1"/>
              <a:t>实习收获与心得：</a:t>
            </a:r>
            <a:endParaRPr lang="zh-CN" altLang="en-US" b="1"/>
          </a:p>
          <a:p>
            <a:pPr indent="457200" fontAlgn="auto">
              <a:lnSpc>
                <a:spcPct val="150000"/>
              </a:lnSpc>
            </a:pPr>
            <a:r>
              <a:rPr lang="zh-CN" altLang="en-US" sz="2400"/>
              <a:t>本次实习，我亲身体验了一次养猪的流程，对于哺乳、保育段的小猪有了更加全面的了解。对于一些常见的症状，比如皮炎、腹泻等以及对应病原体的判断和治疗有了更加深刻的认识。同时对于过程中需要注意的一些细节以及面对一些突发情况可以从容处理。</a:t>
            </a:r>
            <a:endParaRPr lang="zh-CN" altLang="en-US" sz="2400"/>
          </a:p>
          <a:p>
            <a:pPr indent="457200" fontAlgn="auto">
              <a:lnSpc>
                <a:spcPct val="150000"/>
              </a:lnSpc>
            </a:pPr>
            <a:r>
              <a:rPr lang="zh-CN" altLang="en-US" sz="2400"/>
              <a:t>本次实习加深了我对实验室的一些常见仪器的功能及用法</a:t>
            </a:r>
            <a:r>
              <a:rPr lang="zh-CN" altLang="en-US" sz="2400">
                <a:sym typeface="+mn-ea"/>
              </a:rPr>
              <a:t>的认识，对实验室诊断诊断疾病的内容及方法更加了解。</a:t>
            </a:r>
            <a:endParaRPr lang="zh-CN" altLang="en-US" sz="2400">
              <a:sym typeface="+mn-ea"/>
            </a:endParaRPr>
          </a:p>
          <a:p>
            <a:pPr indent="457200" fontAlgn="auto">
              <a:lnSpc>
                <a:spcPct val="150000"/>
              </a:lnSpc>
            </a:pPr>
            <a:r>
              <a:rPr lang="zh-CN" altLang="en-US" sz="2400">
                <a:sym typeface="+mn-ea"/>
              </a:rPr>
              <a:t>本次实习加深了我对猪病的了解，并且更加熟练的去综合运用各种方法去确诊某个疾病，</a:t>
            </a:r>
            <a:r>
              <a:rPr lang="zh-CN" altLang="en-US" sz="2400">
                <a:sym typeface="+mn-ea"/>
              </a:rPr>
              <a:t>尤其是PRRS。</a:t>
            </a:r>
            <a:endParaRPr lang="zh-CN" altLang="en-US" sz="240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3599815"/>
          </a:xfrm>
          <a:prstGeom prst="rect">
            <a:avLst/>
          </a:prstGeom>
          <a:noFill/>
        </p:spPr>
        <p:txBody>
          <a:bodyPr wrap="square" rtlCol="0">
            <a:spAutoFit/>
          </a:bodyPr>
          <a:lstStyle/>
          <a:p>
            <a:pPr algn="ctr">
              <a:lnSpc>
                <a:spcPct val="150000"/>
              </a:lnSpc>
            </a:pPr>
            <a:r>
              <a:rPr lang="zh-CN" altLang="en-US" sz="3200" dirty="0"/>
              <a:t>汇报目录</a:t>
            </a:r>
            <a:endParaRPr lang="en-US" altLang="zh-CN" sz="3200" dirty="0"/>
          </a:p>
          <a:p>
            <a:pPr>
              <a:lnSpc>
                <a:spcPct val="150000"/>
              </a:lnSpc>
            </a:pPr>
            <a:r>
              <a:rPr lang="zh-CN" altLang="en-US" sz="2400" dirty="0"/>
              <a:t>一、研究背景及目的意义</a:t>
            </a:r>
            <a:endParaRPr lang="en-US" altLang="zh-CN" sz="2400" dirty="0">
              <a:highlight>
                <a:srgbClr val="FF0000"/>
              </a:highlight>
            </a:endParaRPr>
          </a:p>
          <a:p>
            <a:pPr>
              <a:lnSpc>
                <a:spcPct val="150000"/>
              </a:lnSpc>
            </a:pPr>
            <a:r>
              <a:rPr lang="zh-CN" altLang="en-US" sz="2400" dirty="0"/>
              <a:t>二、研究内容及技术路线</a:t>
            </a:r>
            <a:endParaRPr lang="en-US" altLang="zh-CN" sz="2400" dirty="0">
              <a:highlight>
                <a:srgbClr val="FF0000"/>
              </a:highlight>
            </a:endParaRPr>
          </a:p>
          <a:p>
            <a:pPr>
              <a:lnSpc>
                <a:spcPct val="150000"/>
              </a:lnSpc>
            </a:pPr>
            <a:r>
              <a:rPr lang="zh-CN" altLang="en-US" sz="2400" dirty="0"/>
              <a:t>三、研究结果</a:t>
            </a:r>
            <a:endParaRPr lang="en-US" altLang="zh-CN" sz="2400" dirty="0">
              <a:highlight>
                <a:srgbClr val="FF0000"/>
              </a:highlight>
            </a:endParaRPr>
          </a:p>
          <a:p>
            <a:pPr>
              <a:lnSpc>
                <a:spcPct val="150000"/>
              </a:lnSpc>
            </a:pPr>
            <a:r>
              <a:rPr lang="zh-CN" altLang="en-US" sz="2400" dirty="0"/>
              <a:t>四、结论</a:t>
            </a:r>
            <a:endParaRPr lang="en-US" altLang="zh-CN" sz="2400" dirty="0">
              <a:highlight>
                <a:srgbClr val="FF0000"/>
              </a:highlight>
            </a:endParaRPr>
          </a:p>
          <a:p>
            <a:pPr>
              <a:lnSpc>
                <a:spcPct val="150000"/>
              </a:lnSpc>
            </a:pPr>
            <a:r>
              <a:rPr lang="zh-CN" altLang="en-US" sz="2400" dirty="0">
                <a:solidFill>
                  <a:schemeClr val="tx2"/>
                </a:solidFill>
              </a:rPr>
              <a:t>五、</a:t>
            </a:r>
            <a:r>
              <a:rPr lang="zh-CN" altLang="en-US" sz="2400" dirty="0">
                <a:solidFill>
                  <a:schemeClr val="tx2"/>
                </a:solidFill>
                <a:sym typeface="+mn-ea"/>
              </a:rPr>
              <a:t>毕业实习汇报</a:t>
            </a:r>
            <a:endParaRPr lang="zh-CN" altLang="en-US" sz="2400" dirty="0">
              <a:solidFill>
                <a:schemeClr val="tx2"/>
              </a:solidFill>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20250423_143440035_edit"/>
          <p:cNvPicPr>
            <a:picLocks noChangeAspect="1"/>
          </p:cNvPicPr>
          <p:nvPr/>
        </p:nvPicPr>
        <p:blipFill>
          <a:blip r:embed="rId1"/>
          <a:stretch>
            <a:fillRect/>
          </a:stretch>
        </p:blipFill>
        <p:spPr>
          <a:xfrm>
            <a:off x="382905" y="1160780"/>
            <a:ext cx="2015490" cy="2687955"/>
          </a:xfrm>
          <a:prstGeom prst="rect">
            <a:avLst/>
          </a:prstGeom>
        </p:spPr>
      </p:pic>
      <p:pic>
        <p:nvPicPr>
          <p:cNvPr id="5" name="图片 4" descr="IMG_20250424_103803549"/>
          <p:cNvPicPr>
            <a:picLocks noChangeAspect="1"/>
          </p:cNvPicPr>
          <p:nvPr/>
        </p:nvPicPr>
        <p:blipFill>
          <a:blip r:embed="rId2"/>
          <a:stretch>
            <a:fillRect/>
          </a:stretch>
        </p:blipFill>
        <p:spPr>
          <a:xfrm>
            <a:off x="4413885" y="4356735"/>
            <a:ext cx="1851660" cy="2179955"/>
          </a:xfrm>
          <a:prstGeom prst="rect">
            <a:avLst/>
          </a:prstGeom>
        </p:spPr>
      </p:pic>
      <p:pic>
        <p:nvPicPr>
          <p:cNvPr id="6" name="图片 5" descr="IMG_20250502_094114716"/>
          <p:cNvPicPr>
            <a:picLocks noChangeAspect="1"/>
          </p:cNvPicPr>
          <p:nvPr/>
        </p:nvPicPr>
        <p:blipFill>
          <a:blip r:embed="rId3"/>
          <a:stretch>
            <a:fillRect/>
          </a:stretch>
        </p:blipFill>
        <p:spPr>
          <a:xfrm>
            <a:off x="382905" y="3848735"/>
            <a:ext cx="2015490" cy="2687955"/>
          </a:xfrm>
          <a:prstGeom prst="rect">
            <a:avLst/>
          </a:prstGeom>
        </p:spPr>
      </p:pic>
      <p:pic>
        <p:nvPicPr>
          <p:cNvPr id="7" name="图片 6" descr="IMG_20250502_094203264"/>
          <p:cNvPicPr>
            <a:picLocks noChangeAspect="1"/>
          </p:cNvPicPr>
          <p:nvPr/>
        </p:nvPicPr>
        <p:blipFill>
          <a:blip r:embed="rId4"/>
          <a:stretch>
            <a:fillRect/>
          </a:stretch>
        </p:blipFill>
        <p:spPr>
          <a:xfrm>
            <a:off x="2398395" y="3848735"/>
            <a:ext cx="2015490" cy="2687955"/>
          </a:xfrm>
          <a:prstGeom prst="rect">
            <a:avLst/>
          </a:prstGeom>
        </p:spPr>
      </p:pic>
      <p:pic>
        <p:nvPicPr>
          <p:cNvPr id="8" name="图片 7" descr="IMG_20250506_200430084"/>
          <p:cNvPicPr>
            <a:picLocks noChangeAspect="1"/>
          </p:cNvPicPr>
          <p:nvPr/>
        </p:nvPicPr>
        <p:blipFill>
          <a:blip r:embed="rId5"/>
          <a:stretch>
            <a:fillRect/>
          </a:stretch>
        </p:blipFill>
        <p:spPr>
          <a:xfrm>
            <a:off x="4413885" y="1160780"/>
            <a:ext cx="1893570" cy="1420495"/>
          </a:xfrm>
          <a:prstGeom prst="rect">
            <a:avLst/>
          </a:prstGeom>
        </p:spPr>
      </p:pic>
      <p:pic>
        <p:nvPicPr>
          <p:cNvPr id="9" name="图片 8" descr="IMG_20250511_181301778"/>
          <p:cNvPicPr>
            <a:picLocks noChangeAspect="1"/>
          </p:cNvPicPr>
          <p:nvPr/>
        </p:nvPicPr>
        <p:blipFill>
          <a:blip r:embed="rId6"/>
          <a:stretch>
            <a:fillRect/>
          </a:stretch>
        </p:blipFill>
        <p:spPr>
          <a:xfrm>
            <a:off x="2398395" y="1160780"/>
            <a:ext cx="2015490" cy="2687955"/>
          </a:xfrm>
          <a:prstGeom prst="rect">
            <a:avLst/>
          </a:prstGeom>
        </p:spPr>
      </p:pic>
      <p:pic>
        <p:nvPicPr>
          <p:cNvPr id="10" name="图片 9" descr="IMG20250401162529"/>
          <p:cNvPicPr>
            <a:picLocks noChangeAspect="1"/>
          </p:cNvPicPr>
          <p:nvPr/>
        </p:nvPicPr>
        <p:blipFill>
          <a:blip r:embed="rId7"/>
          <a:stretch>
            <a:fillRect/>
          </a:stretch>
        </p:blipFill>
        <p:spPr>
          <a:xfrm>
            <a:off x="4396740" y="2581275"/>
            <a:ext cx="1882140" cy="1795780"/>
          </a:xfrm>
          <a:prstGeom prst="rect">
            <a:avLst/>
          </a:prstGeom>
        </p:spPr>
      </p:pic>
      <p:pic>
        <p:nvPicPr>
          <p:cNvPr id="12" name="图片 11" descr="IMG20250511101330"/>
          <p:cNvPicPr>
            <a:picLocks noChangeAspect="1"/>
          </p:cNvPicPr>
          <p:nvPr/>
        </p:nvPicPr>
        <p:blipFill>
          <a:blip r:embed="rId8"/>
          <a:stretch>
            <a:fillRect/>
          </a:stretch>
        </p:blipFill>
        <p:spPr>
          <a:xfrm>
            <a:off x="6265545" y="2759075"/>
            <a:ext cx="1974215" cy="1598295"/>
          </a:xfrm>
          <a:prstGeom prst="rect">
            <a:avLst/>
          </a:prstGeom>
        </p:spPr>
      </p:pic>
      <p:pic>
        <p:nvPicPr>
          <p:cNvPr id="13" name="图片 12" descr="IMG20250515003735"/>
          <p:cNvPicPr>
            <a:picLocks noChangeAspect="1"/>
          </p:cNvPicPr>
          <p:nvPr/>
        </p:nvPicPr>
        <p:blipFill>
          <a:blip r:embed="rId9"/>
          <a:stretch>
            <a:fillRect/>
          </a:stretch>
        </p:blipFill>
        <p:spPr>
          <a:xfrm>
            <a:off x="6265545" y="1160780"/>
            <a:ext cx="1974215" cy="1598295"/>
          </a:xfrm>
          <a:prstGeom prst="rect">
            <a:avLst/>
          </a:prstGeom>
        </p:spPr>
      </p:pic>
      <p:pic>
        <p:nvPicPr>
          <p:cNvPr id="14" name="图片 13" descr="IMG20250422194813"/>
          <p:cNvPicPr>
            <a:picLocks noChangeAspect="1"/>
          </p:cNvPicPr>
          <p:nvPr/>
        </p:nvPicPr>
        <p:blipFill>
          <a:blip r:embed="rId10"/>
          <a:stretch>
            <a:fillRect/>
          </a:stretch>
        </p:blipFill>
        <p:spPr>
          <a:xfrm>
            <a:off x="8239760" y="1160780"/>
            <a:ext cx="1974215" cy="1598295"/>
          </a:xfrm>
          <a:prstGeom prst="rect">
            <a:avLst/>
          </a:prstGeom>
        </p:spPr>
      </p:pic>
      <p:pic>
        <p:nvPicPr>
          <p:cNvPr id="18" name="图片 17" descr="iwEeAqNqcGcDAQTREAAF0QwABrANM9Z8yNruQAfzLDjFaiUAB9JzYL7vCAAJomltCgEL0gBjrNo.jpg_720x720q90"/>
          <p:cNvPicPr>
            <a:picLocks noChangeAspect="1"/>
          </p:cNvPicPr>
          <p:nvPr/>
        </p:nvPicPr>
        <p:blipFill>
          <a:blip r:embed="rId11"/>
          <a:stretch>
            <a:fillRect/>
          </a:stretch>
        </p:blipFill>
        <p:spPr>
          <a:xfrm>
            <a:off x="6256020" y="4315460"/>
            <a:ext cx="2958465" cy="2212340"/>
          </a:xfrm>
          <a:prstGeom prst="rect">
            <a:avLst/>
          </a:prstGeom>
        </p:spPr>
      </p:pic>
      <p:pic>
        <p:nvPicPr>
          <p:cNvPr id="19" name="图片 18" descr="iwEdAqNqcGcDAQTRA8AF0QUABrCBnjgPHlZ6DQfwkR5AhN8AB9MAAAABE2J0wwgACaJpbQoAC9IAAvWF.jpg_720x720q90"/>
          <p:cNvPicPr>
            <a:picLocks noChangeAspect="1"/>
          </p:cNvPicPr>
          <p:nvPr/>
        </p:nvPicPr>
        <p:blipFill>
          <a:blip r:embed="rId12"/>
          <a:srcRect t="18924" b="24630"/>
          <a:stretch>
            <a:fillRect/>
          </a:stretch>
        </p:blipFill>
        <p:spPr>
          <a:xfrm>
            <a:off x="9214485" y="4356735"/>
            <a:ext cx="2950210" cy="2220595"/>
          </a:xfrm>
          <a:prstGeom prst="rect">
            <a:avLst/>
          </a:prstGeom>
        </p:spPr>
      </p:pic>
      <p:pic>
        <p:nvPicPr>
          <p:cNvPr id="2" name="图片 1"/>
          <p:cNvPicPr/>
          <p:nvPr/>
        </p:nvPicPr>
        <p:blipFill>
          <a:blip r:embed="rId13"/>
          <a:srcRect t="18201" b="22309"/>
          <a:stretch>
            <a:fillRect/>
          </a:stretch>
        </p:blipFill>
        <p:spPr>
          <a:xfrm>
            <a:off x="8229600" y="2759075"/>
            <a:ext cx="1993265" cy="1597660"/>
          </a:xfrm>
          <a:prstGeom prst="rect">
            <a:avLst/>
          </a:prstGeom>
        </p:spPr>
      </p:pic>
      <p:pic>
        <p:nvPicPr>
          <p:cNvPr id="3" name="图片 2" descr="1748825564335"/>
          <p:cNvPicPr>
            <a:picLocks noChangeAspect="1"/>
          </p:cNvPicPr>
          <p:nvPr/>
        </p:nvPicPr>
        <p:blipFill>
          <a:blip r:embed="rId14"/>
          <a:srcRect r="12036"/>
          <a:stretch>
            <a:fillRect/>
          </a:stretch>
        </p:blipFill>
        <p:spPr>
          <a:xfrm>
            <a:off x="10018395" y="1141095"/>
            <a:ext cx="2141220" cy="32162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01875" y="2753995"/>
            <a:ext cx="7559675" cy="932180"/>
            <a:chOff x="6522" y="4239"/>
            <a:chExt cx="11905" cy="1468"/>
          </a:xfrm>
        </p:grpSpPr>
        <p:cxnSp>
          <p:nvCxnSpPr>
            <p:cNvPr id="11" name="直接连接符 10"/>
            <p:cNvCxnSpPr/>
            <p:nvPr/>
          </p:nvCxnSpPr>
          <p:spPr>
            <a:xfrm flipV="1">
              <a:off x="6555" y="4248"/>
              <a:ext cx="11834" cy="61"/>
            </a:xfrm>
            <a:prstGeom prst="line">
              <a:avLst/>
            </a:prstGeom>
            <a:ln w="28575" cmpd="sng">
              <a:solidFill>
                <a:srgbClr val="9D1D22"/>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522" y="5609"/>
              <a:ext cx="11835" cy="98"/>
            </a:xfrm>
            <a:prstGeom prst="line">
              <a:avLst/>
            </a:prstGeom>
            <a:ln w="28575" cmpd="sng">
              <a:solidFill>
                <a:srgbClr val="9D1D22"/>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567" y="4239"/>
              <a:ext cx="11861" cy="1306"/>
            </a:xfrm>
            <a:prstGeom prst="rect">
              <a:avLst/>
            </a:prstGeom>
            <a:noFill/>
          </p:spPr>
          <p:txBody>
            <a:bodyPr wrap="square" rtlCol="0">
              <a:noAutofit/>
            </a:bodyPr>
            <a:lstStyle/>
            <a:p>
              <a:pPr algn="ctr"/>
              <a:r>
                <a:rPr lang="zh-CN" altLang="en-US" sz="4800">
                  <a:solidFill>
                    <a:srgbClr val="9D1D22"/>
                  </a:solidFill>
                  <a:latin typeface="黑体" panose="02010609060101010101" charset="-122"/>
                  <a:ea typeface="黑体" panose="02010609060101010101" charset="-122"/>
                </a:rPr>
                <a:t>恳请各位老师批评与指正</a:t>
              </a:r>
              <a:endParaRPr lang="zh-CN" altLang="en-US" sz="4800">
                <a:solidFill>
                  <a:srgbClr val="9D1D22"/>
                </a:solidFill>
                <a:latin typeface="黑体" panose="02010609060101010101" charset="-122"/>
                <a:ea typeface="黑体" panose="02010609060101010101" charset="-122"/>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一、研究背景及目的意义</a:t>
            </a:r>
            <a:endParaRPr lang="zh-CN" altLang="en-US" sz="2800" dirty="0">
              <a:sym typeface="+mn-ea"/>
            </a:endParaRPr>
          </a:p>
        </p:txBody>
      </p:sp>
      <p:sp>
        <p:nvSpPr>
          <p:cNvPr id="4" name="文本框 3"/>
          <p:cNvSpPr txBox="1"/>
          <p:nvPr/>
        </p:nvSpPr>
        <p:spPr>
          <a:xfrm>
            <a:off x="728980" y="1905000"/>
            <a:ext cx="6790055" cy="4256405"/>
          </a:xfrm>
          <a:prstGeom prst="rect">
            <a:avLst/>
          </a:prstGeom>
          <a:noFill/>
        </p:spPr>
        <p:txBody>
          <a:bodyPr wrap="square" rtlCol="0">
            <a:no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a:t>猪繁殖与呼吸综合征</a:t>
            </a:r>
            <a:r>
              <a:rPr lang="en-US" altLang="zh-CN" sz="2400"/>
              <a:t>(PRRS)</a:t>
            </a:r>
            <a:r>
              <a:rPr lang="zh-CN" altLang="en-US" sz="2400"/>
              <a:t>是由猪繁殖与呼吸综合征病毒</a:t>
            </a:r>
            <a:r>
              <a:rPr lang="en-US" altLang="zh-CN" sz="2400"/>
              <a:t>(PRRSV)</a:t>
            </a:r>
            <a:r>
              <a:rPr lang="zh-CN" altLang="en-US" sz="2400"/>
              <a:t>引起的以母猪繁殖障碍和生长猪的呼吸道疾病为主要特征的病毒性传染病。</a:t>
            </a:r>
            <a:r>
              <a:rPr lang="en-US" altLang="zh-CN" sz="2400"/>
              <a:t>PRRS</a:t>
            </a:r>
            <a:r>
              <a:rPr lang="zh-CN" altLang="en-US" sz="2400"/>
              <a:t>导致妊娠母猪流产，产死胎、弱胎和木乃伊胎，生长猪呼吸系统疾病、生长迟缓和死亡率增加以及各年龄段猪呼吸系统疾病，对我国养猪业造成重大经济损失。</a:t>
            </a:r>
            <a:endParaRPr lang="zh-CN" altLang="en-US" sz="2400"/>
          </a:p>
        </p:txBody>
      </p:sp>
      <p:pic>
        <p:nvPicPr>
          <p:cNvPr id="11" name="图片 10" descr="IMG20250510190911"/>
          <p:cNvPicPr>
            <a:picLocks noChangeAspect="1"/>
          </p:cNvPicPr>
          <p:nvPr/>
        </p:nvPicPr>
        <p:blipFill>
          <a:blip r:embed="rId1"/>
          <a:srcRect b="24974"/>
          <a:stretch>
            <a:fillRect/>
          </a:stretch>
        </p:blipFill>
        <p:spPr>
          <a:xfrm>
            <a:off x="7519035" y="2289810"/>
            <a:ext cx="4103370" cy="35858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一、研究背景及目的意义</a:t>
            </a:r>
            <a:endParaRPr lang="zh-CN" altLang="en-US" sz="2800" dirty="0">
              <a:sym typeface="+mn-ea"/>
            </a:endParaRPr>
          </a:p>
        </p:txBody>
      </p:sp>
      <p:pic>
        <p:nvPicPr>
          <p:cNvPr id="5" name="图片 4" descr="1748824894961"/>
          <p:cNvPicPr>
            <a:picLocks noChangeAspect="1"/>
          </p:cNvPicPr>
          <p:nvPr/>
        </p:nvPicPr>
        <p:blipFill>
          <a:blip r:embed="rId1"/>
          <a:srcRect t="25434" r="15693" b="21211"/>
          <a:stretch>
            <a:fillRect/>
          </a:stretch>
        </p:blipFill>
        <p:spPr>
          <a:xfrm>
            <a:off x="7519035" y="2289810"/>
            <a:ext cx="4140835" cy="3564890"/>
          </a:xfrm>
          <a:prstGeom prst="rect">
            <a:avLst/>
          </a:prstGeom>
        </p:spPr>
      </p:pic>
      <p:sp>
        <p:nvSpPr>
          <p:cNvPr id="3" name="文本框 2"/>
          <p:cNvSpPr txBox="1"/>
          <p:nvPr/>
        </p:nvSpPr>
        <p:spPr>
          <a:xfrm>
            <a:off x="749935" y="1932305"/>
            <a:ext cx="6769100" cy="1496695"/>
          </a:xfrm>
          <a:prstGeom prst="rect">
            <a:avLst/>
          </a:prstGeom>
          <a:noFill/>
        </p:spPr>
        <p:txBody>
          <a:bodyPr wrap="square" rtlCol="0">
            <a:no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a:t>本研究针对一例猪繁殖与呼吸综合征病例进行综合诊断研究，涵盖流行病学调查、临床症状观察、病理剖检和实验室检测等多方面内容。基于诊断结果，提出防控建议，旨在为猪繁殖与呼吸综合征的临床诊断和防控提供准确依据和参考，助力养猪业健康发展。</a:t>
            </a:r>
            <a:endParaRPr lang="zh-CN"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70124" y="670137"/>
            <a:ext cx="6955332" cy="737235"/>
          </a:xfrm>
          <a:prstGeom prst="rect">
            <a:avLst/>
          </a:prstGeom>
          <a:noFill/>
        </p:spPr>
        <p:txBody>
          <a:bodyPr wrap="square" rtlCol="0">
            <a:spAutoFit/>
          </a:bodyPr>
          <a:lstStyle/>
          <a:p>
            <a:pPr algn="ctr">
              <a:lnSpc>
                <a:spcPct val="150000"/>
              </a:lnSpc>
            </a:pPr>
            <a:r>
              <a:rPr lang="zh-CN" altLang="en-US" sz="2800" dirty="0">
                <a:sym typeface="+mn-ea"/>
              </a:rPr>
              <a:t>二、研究内容及技术路线</a:t>
            </a:r>
            <a:endParaRPr lang="zh-CN" altLang="en-US" sz="2800" dirty="0">
              <a:sym typeface="+mn-ea"/>
            </a:endParaRPr>
          </a:p>
        </p:txBody>
      </p:sp>
      <p:grpSp>
        <p:nvGrpSpPr>
          <p:cNvPr id="41" name="组合 40"/>
          <p:cNvGrpSpPr/>
          <p:nvPr/>
        </p:nvGrpSpPr>
        <p:grpSpPr>
          <a:xfrm>
            <a:off x="631190" y="1822450"/>
            <a:ext cx="5160645" cy="4349750"/>
            <a:chOff x="6232" y="2480"/>
            <a:chExt cx="9258" cy="7491"/>
          </a:xfrm>
        </p:grpSpPr>
        <p:sp>
          <p:nvSpPr>
            <p:cNvPr id="15" name="文本框 14"/>
            <p:cNvSpPr txBox="1"/>
            <p:nvPr/>
          </p:nvSpPr>
          <p:spPr>
            <a:xfrm>
              <a:off x="7662" y="9127"/>
              <a:ext cx="6400" cy="845"/>
            </a:xfrm>
            <a:prstGeom prst="rect">
              <a:avLst/>
            </a:prstGeom>
            <a:noFill/>
          </p:spPr>
          <p:txBody>
            <a:bodyPr wrap="square" rtlCol="0">
              <a:noAutofit/>
            </a:bodyPr>
            <a:p>
              <a:pPr indent="0" algn="ctr" fontAlgn="auto">
                <a:lnSpc>
                  <a:spcPct val="150000"/>
                </a:lnSpc>
              </a:pPr>
              <a:r>
                <a:rPr lang="zh-CN" altLang="en-US" sz="2000"/>
                <a:t>总结</a:t>
              </a:r>
              <a:endParaRPr lang="zh-CN" altLang="en-US" sz="2000"/>
            </a:p>
          </p:txBody>
        </p:sp>
        <p:sp>
          <p:nvSpPr>
            <p:cNvPr id="16" name="流程图: 可选过程 15"/>
            <p:cNvSpPr/>
            <p:nvPr>
              <p:custDataLst>
                <p:tags r:id="rId1"/>
              </p:custDataLst>
            </p:nvPr>
          </p:nvSpPr>
          <p:spPr>
            <a:xfrm>
              <a:off x="6232" y="2487"/>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基因引物设</a:t>
              </a:r>
              <a:endParaRPr lang="zh-CN" altLang="en-US"/>
            </a:p>
          </p:txBody>
        </p:sp>
        <p:sp>
          <p:nvSpPr>
            <p:cNvPr id="26" name="文本框 25"/>
            <p:cNvSpPr txBox="1"/>
            <p:nvPr/>
          </p:nvSpPr>
          <p:spPr>
            <a:xfrm>
              <a:off x="7662" y="2480"/>
              <a:ext cx="6400" cy="839"/>
            </a:xfrm>
            <a:prstGeom prst="rect">
              <a:avLst/>
            </a:prstGeom>
            <a:noFill/>
          </p:spPr>
          <p:txBody>
            <a:bodyPr wrap="square" rtlCol="0">
              <a:noAutofit/>
            </a:bodyPr>
            <a:p>
              <a:pPr indent="0" algn="ctr" fontAlgn="auto">
                <a:lnSpc>
                  <a:spcPct val="150000"/>
                </a:lnSpc>
              </a:pPr>
              <a:r>
                <a:rPr lang="zh-CN" altLang="en-US" sz="2000">
                  <a:sym typeface="+mn-ea"/>
                </a:rPr>
                <a:t>生物安全评估</a:t>
              </a:r>
              <a:endParaRPr lang="zh-CN" altLang="en-US" sz="2000">
                <a:sym typeface="+mn-ea"/>
              </a:endParaRPr>
            </a:p>
          </p:txBody>
        </p:sp>
        <p:sp>
          <p:nvSpPr>
            <p:cNvPr id="34" name="流程图: 可选过程 33"/>
            <p:cNvSpPr/>
            <p:nvPr>
              <p:custDataLst>
                <p:tags r:id="rId2"/>
              </p:custDataLst>
            </p:nvPr>
          </p:nvSpPr>
          <p:spPr>
            <a:xfrm>
              <a:off x="6232" y="9127"/>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6232" y="3297"/>
              <a:ext cx="9258" cy="5837"/>
              <a:chOff x="6232" y="3297"/>
              <a:chExt cx="9258" cy="5837"/>
            </a:xfrm>
          </p:grpSpPr>
          <p:sp>
            <p:nvSpPr>
              <p:cNvPr id="11" name="文本框 10"/>
              <p:cNvSpPr txBox="1"/>
              <p:nvPr/>
            </p:nvSpPr>
            <p:spPr>
              <a:xfrm>
                <a:off x="7662" y="3818"/>
                <a:ext cx="6400" cy="832"/>
              </a:xfrm>
              <a:prstGeom prst="rect">
                <a:avLst/>
              </a:prstGeom>
              <a:noFill/>
            </p:spPr>
            <p:txBody>
              <a:bodyPr wrap="square" rtlCol="0">
                <a:noAutofit/>
              </a:bodyPr>
              <a:p>
                <a:pPr indent="0" algn="ctr" fontAlgn="auto">
                  <a:lnSpc>
                    <a:spcPct val="150000"/>
                  </a:lnSpc>
                </a:pPr>
                <a:r>
                  <a:rPr lang="zh-CN" altLang="en-US" sz="2000"/>
                  <a:t>病例临床观察</a:t>
                </a:r>
                <a:endParaRPr lang="zh-CN" altLang="en-US" sz="2000"/>
              </a:p>
            </p:txBody>
          </p:sp>
          <p:sp>
            <p:nvSpPr>
              <p:cNvPr id="12" name="文本框 11"/>
              <p:cNvSpPr txBox="1"/>
              <p:nvPr/>
            </p:nvSpPr>
            <p:spPr>
              <a:xfrm>
                <a:off x="7662" y="5150"/>
                <a:ext cx="6400" cy="826"/>
              </a:xfrm>
              <a:prstGeom prst="rect">
                <a:avLst/>
              </a:prstGeom>
              <a:noFill/>
            </p:spPr>
            <p:txBody>
              <a:bodyPr wrap="square" rtlCol="0">
                <a:noAutofit/>
              </a:bodyPr>
              <a:p>
                <a:pPr indent="0" algn="ctr" fontAlgn="auto">
                  <a:lnSpc>
                    <a:spcPct val="150000"/>
                  </a:lnSpc>
                </a:pPr>
                <a:r>
                  <a:rPr lang="zh-CN" altLang="en-US" sz="2000"/>
                  <a:t>流行病学</a:t>
                </a:r>
                <a:r>
                  <a:rPr lang="zh-CN" altLang="en-US" sz="2000"/>
                  <a:t>调查</a:t>
                </a:r>
                <a:endParaRPr lang="zh-CN" altLang="en-US" sz="2000"/>
              </a:p>
            </p:txBody>
          </p:sp>
          <p:sp>
            <p:nvSpPr>
              <p:cNvPr id="13" name="文本框 12"/>
              <p:cNvSpPr txBox="1"/>
              <p:nvPr/>
            </p:nvSpPr>
            <p:spPr>
              <a:xfrm>
                <a:off x="7662" y="6484"/>
                <a:ext cx="6400" cy="913"/>
              </a:xfrm>
              <a:prstGeom prst="rect">
                <a:avLst/>
              </a:prstGeom>
              <a:noFill/>
            </p:spPr>
            <p:txBody>
              <a:bodyPr wrap="square" rtlCol="0">
                <a:noAutofit/>
              </a:bodyPr>
              <a:p>
                <a:pPr indent="0" algn="ctr" fontAlgn="auto">
                  <a:lnSpc>
                    <a:spcPct val="150000"/>
                  </a:lnSpc>
                </a:pPr>
                <a:r>
                  <a:rPr lang="zh-CN" altLang="en-US" sz="2000"/>
                  <a:t>解剖观察、</a:t>
                </a:r>
                <a:r>
                  <a:rPr lang="zh-CN" altLang="en-US" sz="2000"/>
                  <a:t>采样</a:t>
                </a:r>
                <a:endParaRPr lang="zh-CN" altLang="en-US" sz="2000"/>
              </a:p>
            </p:txBody>
          </p:sp>
          <p:sp>
            <p:nvSpPr>
              <p:cNvPr id="14" name="文本框 13"/>
              <p:cNvSpPr txBox="1"/>
              <p:nvPr/>
            </p:nvSpPr>
            <p:spPr>
              <a:xfrm>
                <a:off x="7662" y="7814"/>
                <a:ext cx="6400" cy="826"/>
              </a:xfrm>
              <a:prstGeom prst="rect">
                <a:avLst/>
              </a:prstGeom>
              <a:noFill/>
            </p:spPr>
            <p:txBody>
              <a:bodyPr wrap="square" rtlCol="0">
                <a:noAutofit/>
              </a:bodyPr>
              <a:p>
                <a:pPr indent="0" algn="ctr" fontAlgn="auto">
                  <a:lnSpc>
                    <a:spcPct val="150000"/>
                  </a:lnSpc>
                </a:pPr>
                <a:r>
                  <a:rPr lang="zh-CN" altLang="en-US" sz="2000"/>
                  <a:t>实验室</a:t>
                </a:r>
                <a:r>
                  <a:rPr lang="zh-CN" altLang="en-US" sz="2000"/>
                  <a:t>诊断</a:t>
                </a:r>
                <a:endParaRPr lang="zh-CN" altLang="en-US" sz="2000"/>
              </a:p>
            </p:txBody>
          </p:sp>
          <p:sp>
            <p:nvSpPr>
              <p:cNvPr id="27" name="流程图: 可选过程 26"/>
              <p:cNvSpPr/>
              <p:nvPr>
                <p:custDataLst>
                  <p:tags r:id="rId3"/>
                </p:custDataLst>
              </p:nvPr>
            </p:nvSpPr>
            <p:spPr>
              <a:xfrm>
                <a:off x="6232" y="3819"/>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流程图: 可选过程 30"/>
              <p:cNvSpPr/>
              <p:nvPr>
                <p:custDataLst>
                  <p:tags r:id="rId4"/>
                </p:custDataLst>
              </p:nvPr>
            </p:nvSpPr>
            <p:spPr>
              <a:xfrm>
                <a:off x="6232" y="5151"/>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流程图: 可选过程 31"/>
              <p:cNvSpPr/>
              <p:nvPr>
                <p:custDataLst>
                  <p:tags r:id="rId5"/>
                </p:custDataLst>
              </p:nvPr>
            </p:nvSpPr>
            <p:spPr>
              <a:xfrm>
                <a:off x="6232" y="6473"/>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流程图: 可选过程 32"/>
              <p:cNvSpPr/>
              <p:nvPr>
                <p:custDataLst>
                  <p:tags r:id="rId6"/>
                </p:custDataLst>
              </p:nvPr>
            </p:nvSpPr>
            <p:spPr>
              <a:xfrm>
                <a:off x="6232" y="7807"/>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下箭头 34"/>
              <p:cNvSpPr/>
              <p:nvPr>
                <p:custDataLst>
                  <p:tags r:id="rId7"/>
                </p:custDataLst>
              </p:nvPr>
            </p:nvSpPr>
            <p:spPr>
              <a:xfrm>
                <a:off x="10954" y="3297"/>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下箭头 35"/>
              <p:cNvSpPr/>
              <p:nvPr>
                <p:custDataLst>
                  <p:tags r:id="rId8"/>
                </p:custDataLst>
              </p:nvPr>
            </p:nvSpPr>
            <p:spPr>
              <a:xfrm>
                <a:off x="10954" y="4628"/>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下箭头 36"/>
              <p:cNvSpPr/>
              <p:nvPr>
                <p:custDataLst>
                  <p:tags r:id="rId9"/>
                </p:custDataLst>
              </p:nvPr>
            </p:nvSpPr>
            <p:spPr>
              <a:xfrm>
                <a:off x="10954" y="5976"/>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下箭头 37"/>
              <p:cNvSpPr/>
              <p:nvPr>
                <p:custDataLst>
                  <p:tags r:id="rId10"/>
                </p:custDataLst>
              </p:nvPr>
            </p:nvSpPr>
            <p:spPr>
              <a:xfrm>
                <a:off x="10954" y="7294"/>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下箭头 38"/>
              <p:cNvSpPr/>
              <p:nvPr>
                <p:custDataLst>
                  <p:tags r:id="rId11"/>
                </p:custDataLst>
              </p:nvPr>
            </p:nvSpPr>
            <p:spPr>
              <a:xfrm>
                <a:off x="10954" y="8612"/>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30" name="组合 29"/>
          <p:cNvGrpSpPr/>
          <p:nvPr/>
        </p:nvGrpSpPr>
        <p:grpSpPr>
          <a:xfrm>
            <a:off x="7637145" y="2204085"/>
            <a:ext cx="3084195" cy="4276725"/>
            <a:chOff x="6232" y="2480"/>
            <a:chExt cx="9259" cy="7492"/>
          </a:xfrm>
        </p:grpSpPr>
        <p:sp>
          <p:nvSpPr>
            <p:cNvPr id="42" name="文本框 41"/>
            <p:cNvSpPr txBox="1"/>
            <p:nvPr/>
          </p:nvSpPr>
          <p:spPr>
            <a:xfrm>
              <a:off x="7662" y="9127"/>
              <a:ext cx="6400" cy="845"/>
            </a:xfrm>
            <a:prstGeom prst="rect">
              <a:avLst/>
            </a:prstGeom>
            <a:noFill/>
          </p:spPr>
          <p:txBody>
            <a:bodyPr wrap="square" rtlCol="0">
              <a:noAutofit/>
            </a:bodyPr>
            <a:p>
              <a:pPr indent="0" algn="ctr" fontAlgn="auto">
                <a:lnSpc>
                  <a:spcPct val="150000"/>
                </a:lnSpc>
              </a:pPr>
              <a:endParaRPr lang="zh-CN" altLang="en-US" sz="2000"/>
            </a:p>
          </p:txBody>
        </p:sp>
        <p:sp>
          <p:nvSpPr>
            <p:cNvPr id="43" name="流程图: 可选过程 42"/>
            <p:cNvSpPr/>
            <p:nvPr>
              <p:custDataLst>
                <p:tags r:id="rId12"/>
              </p:custDataLst>
            </p:nvPr>
          </p:nvSpPr>
          <p:spPr>
            <a:xfrm>
              <a:off x="6232" y="2487"/>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ym typeface="+mn-ea"/>
                </a:rPr>
                <a:t>基因引物设</a:t>
              </a:r>
              <a:endParaRPr lang="zh-CN" altLang="en-US"/>
            </a:p>
          </p:txBody>
        </p:sp>
        <p:sp>
          <p:nvSpPr>
            <p:cNvPr id="44" name="文本框 43"/>
            <p:cNvSpPr txBox="1"/>
            <p:nvPr/>
          </p:nvSpPr>
          <p:spPr>
            <a:xfrm>
              <a:off x="7662" y="2480"/>
              <a:ext cx="6400" cy="839"/>
            </a:xfrm>
            <a:prstGeom prst="rect">
              <a:avLst/>
            </a:prstGeom>
            <a:noFill/>
          </p:spPr>
          <p:txBody>
            <a:bodyPr wrap="square" rtlCol="0">
              <a:noAutofit/>
            </a:bodyPr>
            <a:p>
              <a:pPr indent="0" algn="ctr" fontAlgn="auto">
                <a:lnSpc>
                  <a:spcPct val="150000"/>
                </a:lnSpc>
              </a:pPr>
              <a:r>
                <a:rPr lang="zh-CN" altLang="en-US" sz="2000">
                  <a:sym typeface="+mn-ea"/>
                </a:rPr>
                <a:t>引物设计</a:t>
              </a:r>
              <a:endParaRPr lang="zh-CN" altLang="en-US" sz="2000">
                <a:sym typeface="+mn-ea"/>
              </a:endParaRPr>
            </a:p>
          </p:txBody>
        </p:sp>
        <p:grpSp>
          <p:nvGrpSpPr>
            <p:cNvPr id="46" name="组合 45"/>
            <p:cNvGrpSpPr/>
            <p:nvPr/>
          </p:nvGrpSpPr>
          <p:grpSpPr>
            <a:xfrm>
              <a:off x="6232" y="3297"/>
              <a:ext cx="9259" cy="5343"/>
              <a:chOff x="6232" y="3297"/>
              <a:chExt cx="9259" cy="5343"/>
            </a:xfrm>
          </p:grpSpPr>
          <p:sp>
            <p:nvSpPr>
              <p:cNvPr id="47" name="文本框 46"/>
              <p:cNvSpPr txBox="1"/>
              <p:nvPr/>
            </p:nvSpPr>
            <p:spPr>
              <a:xfrm>
                <a:off x="7662" y="3818"/>
                <a:ext cx="6400" cy="832"/>
              </a:xfrm>
              <a:prstGeom prst="rect">
                <a:avLst/>
              </a:prstGeom>
              <a:noFill/>
            </p:spPr>
            <p:txBody>
              <a:bodyPr wrap="square" rtlCol="0">
                <a:noAutofit/>
              </a:bodyPr>
              <a:p>
                <a:pPr indent="0" algn="ctr" fontAlgn="auto">
                  <a:lnSpc>
                    <a:spcPct val="150000"/>
                  </a:lnSpc>
                </a:pPr>
                <a:r>
                  <a:rPr lang="zh-CN" altLang="en-US" sz="2000"/>
                  <a:t>RNA提取</a:t>
                </a:r>
                <a:endParaRPr lang="zh-CN" altLang="en-US" sz="2000"/>
              </a:p>
            </p:txBody>
          </p:sp>
          <p:sp>
            <p:nvSpPr>
              <p:cNvPr id="48" name="文本框 47"/>
              <p:cNvSpPr txBox="1"/>
              <p:nvPr/>
            </p:nvSpPr>
            <p:spPr>
              <a:xfrm>
                <a:off x="7662" y="5150"/>
                <a:ext cx="6400" cy="826"/>
              </a:xfrm>
              <a:prstGeom prst="rect">
                <a:avLst/>
              </a:prstGeom>
              <a:noFill/>
            </p:spPr>
            <p:txBody>
              <a:bodyPr wrap="square" rtlCol="0">
                <a:noAutofit/>
              </a:bodyPr>
              <a:p>
                <a:pPr indent="0" algn="ctr" fontAlgn="auto">
                  <a:lnSpc>
                    <a:spcPct val="150000"/>
                  </a:lnSpc>
                </a:pPr>
                <a:r>
                  <a:rPr lang="zh-CN" altLang="en-US" sz="2000"/>
                  <a:t>反转录</a:t>
                </a:r>
                <a:r>
                  <a:rPr lang="en-US" altLang="zh-CN" sz="2000"/>
                  <a:t>cDNA</a:t>
                </a:r>
                <a:endParaRPr lang="en-US" altLang="zh-CN" sz="2000"/>
              </a:p>
            </p:txBody>
          </p:sp>
          <p:sp>
            <p:nvSpPr>
              <p:cNvPr id="49" name="文本框 48"/>
              <p:cNvSpPr txBox="1"/>
              <p:nvPr/>
            </p:nvSpPr>
            <p:spPr>
              <a:xfrm>
                <a:off x="7662" y="6484"/>
                <a:ext cx="6400" cy="913"/>
              </a:xfrm>
              <a:prstGeom prst="rect">
                <a:avLst/>
              </a:prstGeom>
              <a:noFill/>
            </p:spPr>
            <p:txBody>
              <a:bodyPr wrap="square" rtlCol="0">
                <a:noAutofit/>
              </a:bodyPr>
              <a:p>
                <a:pPr indent="0" algn="ctr" fontAlgn="auto">
                  <a:lnSpc>
                    <a:spcPct val="150000"/>
                  </a:lnSpc>
                </a:pPr>
                <a:r>
                  <a:rPr lang="en-US" altLang="zh-CN" sz="2000"/>
                  <a:t>PCR</a:t>
                </a:r>
                <a:r>
                  <a:rPr lang="zh-CN" altLang="en-US" sz="2000"/>
                  <a:t>反应</a:t>
                </a:r>
                <a:endParaRPr lang="zh-CN" altLang="en-US" sz="2000"/>
              </a:p>
            </p:txBody>
          </p:sp>
          <p:sp>
            <p:nvSpPr>
              <p:cNvPr id="50" name="文本框 49"/>
              <p:cNvSpPr txBox="1"/>
              <p:nvPr/>
            </p:nvSpPr>
            <p:spPr>
              <a:xfrm>
                <a:off x="7662" y="7814"/>
                <a:ext cx="6400" cy="826"/>
              </a:xfrm>
              <a:prstGeom prst="rect">
                <a:avLst/>
              </a:prstGeom>
              <a:noFill/>
            </p:spPr>
            <p:txBody>
              <a:bodyPr wrap="square" rtlCol="0">
                <a:noAutofit/>
              </a:bodyPr>
              <a:p>
                <a:pPr indent="0" algn="ctr" fontAlgn="auto">
                  <a:lnSpc>
                    <a:spcPct val="150000"/>
                  </a:lnSpc>
                </a:pPr>
                <a:r>
                  <a:rPr lang="zh-CN" altLang="en-US" sz="2000"/>
                  <a:t>琼脂糖凝胶电泳</a:t>
                </a:r>
                <a:endParaRPr lang="zh-CN" altLang="en-US" sz="2000"/>
              </a:p>
            </p:txBody>
          </p:sp>
          <p:sp>
            <p:nvSpPr>
              <p:cNvPr id="51" name="流程图: 可选过程 50"/>
              <p:cNvSpPr/>
              <p:nvPr>
                <p:custDataLst>
                  <p:tags r:id="rId13"/>
                </p:custDataLst>
              </p:nvPr>
            </p:nvSpPr>
            <p:spPr>
              <a:xfrm>
                <a:off x="6232" y="3819"/>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流程图: 可选过程 51"/>
              <p:cNvSpPr/>
              <p:nvPr>
                <p:custDataLst>
                  <p:tags r:id="rId14"/>
                </p:custDataLst>
              </p:nvPr>
            </p:nvSpPr>
            <p:spPr>
              <a:xfrm>
                <a:off x="6232" y="5151"/>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流程图: 可选过程 52"/>
              <p:cNvSpPr/>
              <p:nvPr>
                <p:custDataLst>
                  <p:tags r:id="rId15"/>
                </p:custDataLst>
              </p:nvPr>
            </p:nvSpPr>
            <p:spPr>
              <a:xfrm>
                <a:off x="6232" y="6473"/>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流程图: 可选过程 53"/>
              <p:cNvSpPr/>
              <p:nvPr>
                <p:custDataLst>
                  <p:tags r:id="rId16"/>
                </p:custDataLst>
              </p:nvPr>
            </p:nvSpPr>
            <p:spPr>
              <a:xfrm>
                <a:off x="6232" y="7807"/>
                <a:ext cx="9259" cy="8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下箭头 54"/>
              <p:cNvSpPr/>
              <p:nvPr>
                <p:custDataLst>
                  <p:tags r:id="rId17"/>
                </p:custDataLst>
              </p:nvPr>
            </p:nvSpPr>
            <p:spPr>
              <a:xfrm>
                <a:off x="10954" y="3297"/>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下箭头 55"/>
              <p:cNvSpPr/>
              <p:nvPr>
                <p:custDataLst>
                  <p:tags r:id="rId18"/>
                </p:custDataLst>
              </p:nvPr>
            </p:nvSpPr>
            <p:spPr>
              <a:xfrm>
                <a:off x="10954" y="4628"/>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下箭头 56"/>
              <p:cNvSpPr/>
              <p:nvPr>
                <p:custDataLst>
                  <p:tags r:id="rId19"/>
                </p:custDataLst>
              </p:nvPr>
            </p:nvSpPr>
            <p:spPr>
              <a:xfrm>
                <a:off x="10954" y="5976"/>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下箭头 57"/>
              <p:cNvSpPr/>
              <p:nvPr>
                <p:custDataLst>
                  <p:tags r:id="rId20"/>
                </p:custDataLst>
              </p:nvPr>
            </p:nvSpPr>
            <p:spPr>
              <a:xfrm>
                <a:off x="10954" y="7294"/>
                <a:ext cx="284" cy="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cxnSp>
        <p:nvCxnSpPr>
          <p:cNvPr id="60" name="直接箭头连接符 59"/>
          <p:cNvCxnSpPr>
            <a:stCxn id="33" idx="3"/>
          </p:cNvCxnSpPr>
          <p:nvPr/>
        </p:nvCxnSpPr>
        <p:spPr>
          <a:xfrm flipV="1">
            <a:off x="5792470" y="4965065"/>
            <a:ext cx="1099185" cy="192405"/>
          </a:xfrm>
          <a:prstGeom prst="straightConnector1">
            <a:avLst/>
          </a:prstGeom>
          <a:ln w="1047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61" name="矩形 60"/>
          <p:cNvSpPr/>
          <p:nvPr/>
        </p:nvSpPr>
        <p:spPr>
          <a:xfrm>
            <a:off x="7251700" y="1847215"/>
            <a:ext cx="3858260" cy="4249420"/>
          </a:xfrm>
          <a:prstGeom prst="rect">
            <a:avLst/>
          </a:prstGeom>
          <a:noFill/>
          <a:ln w="88900" cmpd="thickThin">
            <a:solidFill>
              <a:schemeClr val="accent1">
                <a:shade val="5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3" name="文本框 2"/>
          <p:cNvSpPr txBox="1"/>
          <p:nvPr/>
        </p:nvSpPr>
        <p:spPr>
          <a:xfrm>
            <a:off x="960120" y="2459990"/>
            <a:ext cx="10859135" cy="3046095"/>
          </a:xfrm>
          <a:prstGeom prst="rect">
            <a:avLst/>
          </a:prstGeom>
          <a:noFill/>
        </p:spPr>
        <p:txBody>
          <a:bodyPr wrap="square" rtlCol="0">
            <a:spAutoFit/>
          </a:bodyPr>
          <a:p>
            <a:pPr indent="609600" fontAlgn="auto">
              <a:extLst>
                <a:ext uri="{35155182-B16C-46BC-9424-99874614C6A1}">
                  <wpsdc:indentchars xmlns:wpsdc="http://www.wps.cn/officeDocument/2017/drawingmlCustomData" val="200" checksum="4158780845"/>
                </a:ext>
              </a:extLst>
            </a:pPr>
            <a:r>
              <a:rPr lang="zh-CN" altLang="en-US" sz="2400"/>
              <a:t>通过调查发现，在该养殖场附近存在其他同类型的养殖场，并且与本场存在密切的</a:t>
            </a:r>
            <a:r>
              <a:rPr lang="zh-CN" altLang="en-US" sz="2400">
                <a:highlight>
                  <a:srgbClr val="FFFF00"/>
                </a:highlight>
              </a:rPr>
              <a:t>猪只流动</a:t>
            </a:r>
            <a:r>
              <a:rPr lang="zh-CN" altLang="en-US" sz="2400"/>
              <a:t>，猪只进出前</a:t>
            </a:r>
            <a:r>
              <a:rPr lang="zh-CN" altLang="en-US" sz="2400"/>
              <a:t>存在消毒措施。</a:t>
            </a:r>
            <a:endParaRPr lang="zh-CN" altLang="en-US" sz="2400"/>
          </a:p>
          <a:p>
            <a:pPr indent="609600" fontAlgn="auto">
              <a:extLst>
                <a:ext uri="{35155182-B16C-46BC-9424-99874614C6A1}">
                  <wpsdc:indentchars xmlns:wpsdc="http://www.wps.cn/officeDocument/2017/drawingmlCustomData" val="200" checksum="4158780845"/>
                </a:ext>
              </a:extLst>
            </a:pPr>
            <a:r>
              <a:rPr lang="zh-CN" altLang="en-US" sz="2400"/>
              <a:t>人员流动方面，人员进出比较</a:t>
            </a:r>
            <a:r>
              <a:rPr lang="zh-CN" altLang="en-US" sz="2400">
                <a:highlight>
                  <a:srgbClr val="FFFF00"/>
                </a:highlight>
              </a:rPr>
              <a:t>频繁</a:t>
            </a:r>
            <a:r>
              <a:rPr lang="zh-CN" altLang="en-US" sz="2400"/>
              <a:t>，进场前活动轨迹比较</a:t>
            </a:r>
            <a:r>
              <a:rPr lang="zh-CN" altLang="en-US" sz="2400">
                <a:highlight>
                  <a:srgbClr val="FFFF00"/>
                </a:highlight>
              </a:rPr>
              <a:t>分散</a:t>
            </a:r>
            <a:r>
              <a:rPr lang="zh-CN" altLang="en-US" sz="2400"/>
              <a:t>，进场前</a:t>
            </a:r>
            <a:r>
              <a:rPr lang="zh-CN" altLang="en-US" sz="2400"/>
              <a:t>存在隔离措施。</a:t>
            </a:r>
            <a:endParaRPr lang="zh-CN" altLang="en-US" sz="2400"/>
          </a:p>
          <a:p>
            <a:pPr indent="609600" fontAlgn="auto">
              <a:extLst>
                <a:ext uri="{35155182-B16C-46BC-9424-99874614C6A1}">
                  <wpsdc:indentchars xmlns:wpsdc="http://www.wps.cn/officeDocument/2017/drawingmlCustomData" val="200" checksum="4158780845"/>
                </a:ext>
              </a:extLst>
            </a:pPr>
            <a:r>
              <a:rPr lang="zh-CN" altLang="en-US" sz="2400"/>
              <a:t>生物安全方面，存在消毒措施，但随着气温升高</a:t>
            </a:r>
            <a:r>
              <a:rPr lang="zh-CN" altLang="en-US" sz="2400">
                <a:highlight>
                  <a:srgbClr val="FFFF00"/>
                </a:highlight>
              </a:rPr>
              <a:t>消毒存在松懈</a:t>
            </a:r>
            <a:r>
              <a:rPr lang="zh-CN" altLang="en-US" sz="2400"/>
              <a:t>。</a:t>
            </a:r>
            <a:endParaRPr lang="zh-CN" altLang="en-US" sz="2400"/>
          </a:p>
          <a:p>
            <a:pPr indent="609600" fontAlgn="auto">
              <a:extLst>
                <a:ext uri="{35155182-B16C-46BC-9424-99874614C6A1}">
                  <wpsdc:indentchars xmlns:wpsdc="http://www.wps.cn/officeDocument/2017/drawingmlCustomData" val="200" checksum="4158780845"/>
                </a:ext>
              </a:extLst>
            </a:pPr>
            <a:endParaRPr lang="zh-CN" altLang="en-US" sz="2400"/>
          </a:p>
          <a:p>
            <a:pPr indent="609600" fontAlgn="auto">
              <a:extLst>
                <a:ext uri="{35155182-B16C-46BC-9424-99874614C6A1}">
                  <wpsdc:indentchars xmlns:wpsdc="http://www.wps.cn/officeDocument/2017/drawingmlCustomData" val="200" checksum="4158780845"/>
                </a:ext>
              </a:extLst>
            </a:pPr>
            <a:r>
              <a:rPr lang="zh-CN" altLang="en-US" sz="2400"/>
              <a:t>综合上述结果，本场在</a:t>
            </a:r>
            <a:r>
              <a:rPr lang="zh-CN" altLang="en-US" sz="2400">
                <a:highlight>
                  <a:srgbClr val="FFFF00"/>
                </a:highlight>
              </a:rPr>
              <a:t>生物安全方面存在一定的漏洞</a:t>
            </a:r>
            <a:r>
              <a:rPr lang="zh-CN" altLang="en-US" sz="2400"/>
              <a:t>，这为</a:t>
            </a:r>
            <a:r>
              <a:rPr lang="en-US" altLang="zh-CN" sz="2400"/>
              <a:t>PRRS</a:t>
            </a:r>
            <a:r>
              <a:rPr lang="zh-CN" altLang="en-US" sz="2400"/>
              <a:t>进入该养殖场提供了有利条件。</a:t>
            </a:r>
            <a:endParaRPr lang="zh-CN" altLang="en-US" sz="2400"/>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生物安全评估</a:t>
            </a:r>
            <a:endParaRPr lang="en-US" altLang="zh-CN" sz="2800" b="1">
              <a:solidFill>
                <a:schemeClr val="accent1"/>
              </a:solidFill>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3" name="文本框 2"/>
          <p:cNvSpPr txBox="1"/>
          <p:nvPr/>
        </p:nvSpPr>
        <p:spPr>
          <a:xfrm>
            <a:off x="960120" y="2459990"/>
            <a:ext cx="10859135" cy="460375"/>
          </a:xfrm>
          <a:prstGeom prst="rect">
            <a:avLst/>
          </a:prstGeom>
          <a:noFill/>
        </p:spPr>
        <p:txBody>
          <a:bodyPr wrap="square" rtlCol="0">
            <a:spAutoFit/>
          </a:bodyPr>
          <a:p>
            <a:pPr indent="609600" fontAlgn="auto">
              <a:extLst>
                <a:ext uri="{35155182-B16C-46BC-9424-99874614C6A1}">
                  <wpsdc:indentchars xmlns:wpsdc="http://www.wps.cn/officeDocument/2017/drawingmlCustomData" val="200" checksum="4158780845"/>
                </a:ext>
              </a:extLst>
            </a:pPr>
            <a:r>
              <a:rPr lang="zh-CN" altLang="en-US" sz="2400"/>
              <a:t>该病首次发生于</a:t>
            </a:r>
            <a:r>
              <a:rPr lang="zh-CN" altLang="en-US" sz="2400"/>
              <a:t>本养殖场某哺乳仔猪舍的</a:t>
            </a:r>
            <a:r>
              <a:rPr lang="en-US" altLang="zh-CN" sz="2400"/>
              <a:t>15</a:t>
            </a:r>
            <a:r>
              <a:rPr lang="zh-CN" altLang="en-US" sz="2400"/>
              <a:t>日龄哺乳仔猪。</a:t>
            </a:r>
            <a:endParaRPr lang="zh-CN" altLang="en-US" sz="2400"/>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病例</a:t>
            </a:r>
            <a:r>
              <a:rPr lang="zh-CN" altLang="en-US" sz="2800" b="1">
                <a:solidFill>
                  <a:schemeClr val="accent1"/>
                </a:solidFill>
                <a:sym typeface="+mn-ea"/>
              </a:rPr>
              <a:t>概述</a:t>
            </a:r>
            <a:endParaRPr lang="zh-CN" altLang="en-US" sz="2800" b="1">
              <a:solidFill>
                <a:schemeClr val="accent1"/>
              </a:solidFill>
              <a:sym typeface="+mn-ea"/>
            </a:endParaRPr>
          </a:p>
        </p:txBody>
      </p:sp>
      <p:grpSp>
        <p:nvGrpSpPr>
          <p:cNvPr id="11" name="组合 10"/>
          <p:cNvGrpSpPr/>
          <p:nvPr/>
        </p:nvGrpSpPr>
        <p:grpSpPr>
          <a:xfrm>
            <a:off x="1393825" y="3352800"/>
            <a:ext cx="9258935" cy="2636520"/>
            <a:chOff x="648" y="5053"/>
            <a:chExt cx="14581" cy="4152"/>
          </a:xfrm>
        </p:grpSpPr>
        <p:sp>
          <p:nvSpPr>
            <p:cNvPr id="4" name="文本框 3"/>
            <p:cNvSpPr txBox="1"/>
            <p:nvPr/>
          </p:nvSpPr>
          <p:spPr>
            <a:xfrm>
              <a:off x="875" y="5053"/>
              <a:ext cx="14355" cy="4153"/>
            </a:xfrm>
            <a:prstGeom prst="rect">
              <a:avLst/>
            </a:prstGeom>
            <a:noFill/>
          </p:spPr>
          <p:txBody>
            <a:bodyPr wrap="square" rtlCol="0">
              <a:noAutofit/>
            </a:bodyPr>
            <a:p>
              <a:r>
                <a:rPr lang="zh-CN" altLang="en-US" sz="2400"/>
                <a:t>多数病猪出现</a:t>
              </a:r>
              <a:r>
                <a:rPr lang="zh-CN" altLang="en-US" sz="2400">
                  <a:highlight>
                    <a:srgbClr val="FFFF00"/>
                  </a:highlight>
                </a:rPr>
                <a:t>呼吸困难</a:t>
              </a:r>
              <a:r>
                <a:rPr lang="zh-CN" altLang="en-US" sz="2400"/>
                <a:t>症状，呈现为呼吸急促、腹式呼吸很是明显，情况严重的时候可见猪张嘴喘气。</a:t>
              </a:r>
              <a:endParaRPr lang="zh-CN" altLang="en-US" sz="2400"/>
            </a:p>
            <a:p>
              <a:r>
                <a:rPr lang="zh-CN" altLang="en-US" sz="2400"/>
                <a:t>体温普遍升至40℃以上，食欲消减甚至食绝。</a:t>
              </a:r>
              <a:endParaRPr lang="zh-CN" altLang="en-US" sz="2400"/>
            </a:p>
            <a:p>
              <a:r>
                <a:rPr lang="zh-CN" altLang="en-US" sz="2400"/>
                <a:t>有部分患病的猪</a:t>
              </a:r>
              <a:r>
                <a:rPr lang="zh-CN" altLang="en-US" sz="2400">
                  <a:highlight>
                    <a:srgbClr val="FFFF00"/>
                  </a:highlight>
                </a:rPr>
                <a:t>耳部、尾部出现发绀</a:t>
              </a:r>
              <a:r>
                <a:rPr lang="zh-CN" altLang="en-US" sz="2400"/>
                <a:t>，尤其是在耳朵边缘表现明显。</a:t>
              </a:r>
              <a:endParaRPr lang="zh-CN" altLang="en-US" sz="2400"/>
            </a:p>
            <a:p>
              <a:r>
                <a:rPr lang="zh-CN" altLang="en-US" sz="2400"/>
                <a:t>出现明显的消瘦以及生长发育迟缓现象。</a:t>
              </a:r>
              <a:endParaRPr lang="zh-CN" altLang="en-US" sz="2400"/>
            </a:p>
          </p:txBody>
        </p:sp>
        <p:grpSp>
          <p:nvGrpSpPr>
            <p:cNvPr id="10" name="组合 9"/>
            <p:cNvGrpSpPr/>
            <p:nvPr/>
          </p:nvGrpSpPr>
          <p:grpSpPr>
            <a:xfrm>
              <a:off x="648" y="5280"/>
              <a:ext cx="226" cy="2570"/>
              <a:chOff x="648" y="5280"/>
              <a:chExt cx="226" cy="2570"/>
            </a:xfrm>
          </p:grpSpPr>
          <p:sp>
            <p:nvSpPr>
              <p:cNvPr id="5" name="椭圆 4"/>
              <p:cNvSpPr/>
              <p:nvPr/>
            </p:nvSpPr>
            <p:spPr>
              <a:xfrm>
                <a:off x="648" y="5280"/>
                <a:ext cx="227" cy="227"/>
              </a:xfrm>
              <a:prstGeom prst="ellipse">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648" y="7016"/>
                <a:ext cx="227" cy="227"/>
              </a:xfrm>
              <a:prstGeom prst="ellipse">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648" y="6408"/>
                <a:ext cx="227" cy="227"/>
              </a:xfrm>
              <a:prstGeom prst="ellipse">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648" y="7624"/>
                <a:ext cx="227" cy="227"/>
              </a:xfrm>
              <a:prstGeom prst="ellipse">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5" name="文本框 4"/>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病例</a:t>
            </a:r>
            <a:r>
              <a:rPr lang="zh-CN" altLang="en-US" sz="2800" b="1">
                <a:solidFill>
                  <a:schemeClr val="accent1"/>
                </a:solidFill>
                <a:sym typeface="+mn-ea"/>
              </a:rPr>
              <a:t>概述</a:t>
            </a:r>
            <a:endParaRPr lang="zh-CN" altLang="en-US" sz="2800" b="1">
              <a:solidFill>
                <a:schemeClr val="accent1"/>
              </a:solidFill>
              <a:sym typeface="+mn-ea"/>
            </a:endParaRPr>
          </a:p>
        </p:txBody>
      </p:sp>
      <p:grpSp>
        <p:nvGrpSpPr>
          <p:cNvPr id="7" name="组合 5"/>
          <p:cNvGrpSpPr/>
          <p:nvPr/>
        </p:nvGrpSpPr>
        <p:grpSpPr>
          <a:xfrm>
            <a:off x="2618740" y="1811655"/>
            <a:ext cx="7182485" cy="4007485"/>
            <a:chOff x="4447" y="194460"/>
            <a:chExt cx="7570" cy="3730"/>
          </a:xfrm>
        </p:grpSpPr>
        <p:pic>
          <p:nvPicPr>
            <p:cNvPr id="8" name="图片 2" descr="mmexport1748335064178"/>
            <p:cNvPicPr>
              <a:picLocks noChangeAspect="1"/>
            </p:cNvPicPr>
            <p:nvPr/>
          </p:nvPicPr>
          <p:blipFill>
            <a:blip r:embed="rId1"/>
            <a:srcRect l="20709" t="5144" r="28923" b="4549"/>
            <a:stretch>
              <a:fillRect/>
            </a:stretch>
          </p:blipFill>
          <p:spPr>
            <a:xfrm>
              <a:off x="4447" y="194460"/>
              <a:ext cx="2765" cy="3719"/>
            </a:xfrm>
            <a:prstGeom prst="rect">
              <a:avLst/>
            </a:prstGeom>
          </p:spPr>
        </p:pic>
        <p:pic>
          <p:nvPicPr>
            <p:cNvPr id="9" name="图片 9" descr="蓝耳"/>
            <p:cNvPicPr>
              <a:picLocks noChangeAspect="1"/>
            </p:cNvPicPr>
            <p:nvPr/>
          </p:nvPicPr>
          <p:blipFill>
            <a:blip r:embed="rId2"/>
            <a:srcRect l="38971" t="28163" r="3004" b="16074"/>
            <a:stretch>
              <a:fillRect/>
            </a:stretch>
          </p:blipFill>
          <p:spPr>
            <a:xfrm>
              <a:off x="7241" y="194480"/>
              <a:ext cx="4776" cy="3710"/>
            </a:xfrm>
            <a:prstGeom prst="rect">
              <a:avLst/>
            </a:prstGeom>
          </p:spPr>
        </p:pic>
      </p:grpSp>
      <p:cxnSp>
        <p:nvCxnSpPr>
          <p:cNvPr id="10" name="直接箭头连接符 9"/>
          <p:cNvCxnSpPr/>
          <p:nvPr/>
        </p:nvCxnSpPr>
        <p:spPr>
          <a:xfrm>
            <a:off x="1319530" y="4570095"/>
            <a:ext cx="1656080" cy="274320"/>
          </a:xfrm>
          <a:prstGeom prst="straightConnector1">
            <a:avLst/>
          </a:prstGeom>
          <a:ln>
            <a:solidFill>
              <a:srgbClr val="9D1D22"/>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V="1">
            <a:off x="1675130" y="2162175"/>
            <a:ext cx="1412240" cy="16052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V="1">
            <a:off x="1766570" y="3787775"/>
            <a:ext cx="2773680" cy="2336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H="1">
            <a:off x="9610090" y="3310255"/>
            <a:ext cx="751840" cy="5384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H="1" flipV="1">
            <a:off x="6013450" y="2974975"/>
            <a:ext cx="4318000" cy="26416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18334" y="870797"/>
            <a:ext cx="6955332" cy="737235"/>
          </a:xfrm>
          <a:prstGeom prst="rect">
            <a:avLst/>
          </a:prstGeom>
          <a:noFill/>
        </p:spPr>
        <p:txBody>
          <a:bodyPr wrap="square" rtlCol="0">
            <a:spAutoFit/>
          </a:bodyPr>
          <a:lstStyle/>
          <a:p>
            <a:pPr algn="ctr">
              <a:lnSpc>
                <a:spcPct val="150000"/>
              </a:lnSpc>
            </a:pPr>
            <a:r>
              <a:rPr lang="zh-CN" altLang="en-US" sz="2800" dirty="0">
                <a:sym typeface="+mn-ea"/>
              </a:rPr>
              <a:t>三、研究结果及结论</a:t>
            </a:r>
            <a:endParaRPr lang="zh-CN" altLang="en-US" sz="2800" dirty="0">
              <a:sym typeface="+mn-ea"/>
            </a:endParaRPr>
          </a:p>
        </p:txBody>
      </p:sp>
      <p:sp>
        <p:nvSpPr>
          <p:cNvPr id="6" name="文本框 5"/>
          <p:cNvSpPr txBox="1"/>
          <p:nvPr/>
        </p:nvSpPr>
        <p:spPr>
          <a:xfrm>
            <a:off x="960755" y="1515745"/>
            <a:ext cx="4181475" cy="655955"/>
          </a:xfrm>
          <a:prstGeom prst="rect">
            <a:avLst/>
          </a:prstGeom>
          <a:noFill/>
        </p:spPr>
        <p:txBody>
          <a:bodyPr wrap="square" rtlCol="0">
            <a:noAutofit/>
          </a:bodyPr>
          <a:p>
            <a:pPr indent="0" fontAlgn="auto">
              <a:lnSpc>
                <a:spcPct val="150000"/>
              </a:lnSpc>
            </a:pPr>
            <a:r>
              <a:rPr lang="zh-CN" altLang="en-US" sz="2800" b="1">
                <a:solidFill>
                  <a:schemeClr val="accent1"/>
                </a:solidFill>
                <a:sym typeface="+mn-ea"/>
              </a:rPr>
              <a:t>上游</a:t>
            </a:r>
            <a:r>
              <a:rPr lang="zh-CN" altLang="en-US" sz="2800" b="1">
                <a:solidFill>
                  <a:schemeClr val="accent1"/>
                </a:solidFill>
                <a:sym typeface="+mn-ea"/>
              </a:rPr>
              <a:t>调查</a:t>
            </a:r>
            <a:endParaRPr lang="zh-CN" altLang="en-US" sz="2800" b="1">
              <a:solidFill>
                <a:schemeClr val="accent1"/>
              </a:solidFill>
              <a:sym typeface="+mn-ea"/>
            </a:endParaRPr>
          </a:p>
        </p:txBody>
      </p:sp>
      <p:pic>
        <p:nvPicPr>
          <p:cNvPr id="4" name="图片 6" descr="mmexport1748422612631"/>
          <p:cNvPicPr>
            <a:picLocks noChangeAspect="1"/>
          </p:cNvPicPr>
          <p:nvPr/>
        </p:nvPicPr>
        <p:blipFill>
          <a:blip r:embed="rId1"/>
          <a:srcRect l="9948" t="32569" r="7395" b="26248"/>
          <a:stretch>
            <a:fillRect/>
          </a:stretch>
        </p:blipFill>
        <p:spPr>
          <a:xfrm>
            <a:off x="711835" y="2637155"/>
            <a:ext cx="4556760" cy="3028315"/>
          </a:xfrm>
          <a:prstGeom prst="rect">
            <a:avLst/>
          </a:prstGeom>
        </p:spPr>
      </p:pic>
      <p:sp>
        <p:nvSpPr>
          <p:cNvPr id="8" name="文本框 7"/>
          <p:cNvSpPr txBox="1"/>
          <p:nvPr/>
        </p:nvSpPr>
        <p:spPr>
          <a:xfrm>
            <a:off x="5774690" y="2882265"/>
            <a:ext cx="8881745" cy="3276600"/>
          </a:xfrm>
          <a:prstGeom prst="rect">
            <a:avLst/>
          </a:prstGeom>
          <a:noFill/>
        </p:spPr>
        <p:txBody>
          <a:bodyPr wrap="square" rtlCol="0">
            <a:spAutoFit/>
          </a:bodyPr>
          <a:p>
            <a:pPr marL="285750" indent="-285750" fontAlgn="auto">
              <a:lnSpc>
                <a:spcPct val="150000"/>
              </a:lnSpc>
              <a:buFont typeface="Wingdings" panose="05000000000000000000" charset="0"/>
              <a:buChar char="l"/>
            </a:pPr>
            <a:r>
              <a:rPr lang="zh-CN" altLang="en-US" sz="2400">
                <a:sym typeface="+mn-ea"/>
              </a:rPr>
              <a:t>93孕龄</a:t>
            </a:r>
            <a:r>
              <a:rPr lang="zh-CN" altLang="en-US" sz="2400">
                <a:highlight>
                  <a:srgbClr val="FFFF00"/>
                </a:highlight>
                <a:sym typeface="+mn-ea"/>
              </a:rPr>
              <a:t>流产</a:t>
            </a:r>
            <a:endParaRPr lang="zh-CN" altLang="en-US" sz="2400">
              <a:sym typeface="+mn-ea"/>
            </a:endParaRPr>
          </a:p>
          <a:p>
            <a:pPr marL="285750" indent="-285750" fontAlgn="auto">
              <a:lnSpc>
                <a:spcPct val="150000"/>
              </a:lnSpc>
              <a:buFont typeface="Wingdings" panose="05000000000000000000" charset="0"/>
              <a:buChar char="l"/>
            </a:pPr>
            <a:r>
              <a:rPr lang="en-US" altLang="zh-CN" sz="2400">
                <a:sym typeface="+mn-ea"/>
              </a:rPr>
              <a:t>105</a:t>
            </a:r>
            <a:r>
              <a:rPr lang="zh-CN" altLang="en-US" sz="2400">
                <a:sym typeface="+mn-ea"/>
              </a:rPr>
              <a:t>孕龄</a:t>
            </a:r>
            <a:r>
              <a:rPr lang="zh-CN" altLang="en-US" sz="2400">
                <a:highlight>
                  <a:srgbClr val="FFFF00"/>
                </a:highlight>
                <a:sym typeface="+mn-ea"/>
              </a:rPr>
              <a:t>早产</a:t>
            </a:r>
            <a:endParaRPr lang="zh-CN" altLang="en-US" sz="2400">
              <a:sym typeface="+mn-ea"/>
            </a:endParaRPr>
          </a:p>
          <a:p>
            <a:pPr marL="285750" indent="-285750" fontAlgn="auto">
              <a:lnSpc>
                <a:spcPct val="150000"/>
              </a:lnSpc>
              <a:buFont typeface="Wingdings" panose="05000000000000000000" charset="0"/>
              <a:buChar char="l"/>
            </a:pPr>
            <a:r>
              <a:rPr lang="zh-CN" altLang="en-US" sz="2400"/>
              <a:t>精神沉郁、采食量下降</a:t>
            </a:r>
            <a:endParaRPr lang="zh-CN" altLang="en-US" sz="2400"/>
          </a:p>
          <a:p>
            <a:pPr marL="285750" indent="-285750" fontAlgn="auto">
              <a:lnSpc>
                <a:spcPct val="150000"/>
              </a:lnSpc>
              <a:buFont typeface="Wingdings" panose="05000000000000000000" charset="0"/>
              <a:buChar char="l"/>
            </a:pPr>
            <a:r>
              <a:rPr lang="zh-CN" altLang="en-US" sz="2400">
                <a:sym typeface="+mn-ea"/>
              </a:rPr>
              <a:t>体温升高至41℃以上</a:t>
            </a:r>
            <a:endParaRPr lang="zh-CN" altLang="en-US" sz="2400">
              <a:sym typeface="+mn-ea"/>
            </a:endParaRPr>
          </a:p>
          <a:p>
            <a:pPr marL="285750" indent="-285750" fontAlgn="auto">
              <a:lnSpc>
                <a:spcPct val="150000"/>
              </a:lnSpc>
              <a:buFont typeface="Wingdings" panose="05000000000000000000" charset="0"/>
              <a:buChar char="l"/>
            </a:pPr>
            <a:endParaRPr lang="zh-CN" altLang="en-US" sz="2400"/>
          </a:p>
          <a:p>
            <a:pPr marL="285750" indent="-285750" fontAlgn="auto">
              <a:lnSpc>
                <a:spcPct val="150000"/>
              </a:lnSpc>
              <a:buFont typeface="Wingdings" panose="05000000000000000000" charset="0"/>
              <a:buChar char="l"/>
            </a:pPr>
            <a:endParaRPr lang="en-US" altLang="zh-CN"/>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DIAGRAM_VIRTUALLY_FRAME" val="{&quot;height&quot;:298.85,&quot;left&quot;:381.15,&quot;top&quot;:63.45,&quot;width&quot;:466.95}"/>
</p:tagLst>
</file>

<file path=ppt/tags/tag65.xml><?xml version="1.0" encoding="utf-8"?>
<p:tagLst xmlns:p="http://schemas.openxmlformats.org/presentationml/2006/main">
  <p:tag name="KSO_WM_DIAGRAM_VIRTUALLY_FRAME" val="{&quot;height&quot;:298.85,&quot;left&quot;:381.15,&quot;top&quot;:63.45,&quot;width&quot;:466.95}"/>
</p:tagLst>
</file>

<file path=ppt/tags/tag66.xml><?xml version="1.0" encoding="utf-8"?>
<p:tagLst xmlns:p="http://schemas.openxmlformats.org/presentationml/2006/main">
  <p:tag name="KSO_WM_DIAGRAM_VIRTUALLY_FRAME" val="{&quot;height&quot;:298.85,&quot;left&quot;:381.15,&quot;top&quot;:63.45,&quot;width&quot;:466.95}"/>
</p:tagLst>
</file>

<file path=ppt/tags/tag67.xml><?xml version="1.0" encoding="utf-8"?>
<p:tagLst xmlns:p="http://schemas.openxmlformats.org/presentationml/2006/main">
  <p:tag name="KSO_WM_DIAGRAM_VIRTUALLY_FRAME" val="{&quot;height&quot;:298.85,&quot;left&quot;:381.15,&quot;top&quot;:63.45,&quot;width&quot;:466.95}"/>
</p:tagLst>
</file>

<file path=ppt/tags/tag68.xml><?xml version="1.0" encoding="utf-8"?>
<p:tagLst xmlns:p="http://schemas.openxmlformats.org/presentationml/2006/main">
  <p:tag name="KSO_WM_DIAGRAM_VIRTUALLY_FRAME" val="{&quot;height&quot;:298.85,&quot;left&quot;:381.15,&quot;top&quot;:63.45,&quot;width&quot;:466.95}"/>
</p:tagLst>
</file>

<file path=ppt/tags/tag69.xml><?xml version="1.0" encoding="utf-8"?>
<p:tagLst xmlns:p="http://schemas.openxmlformats.org/presentationml/2006/main">
  <p:tag name="KSO_WM_DIAGRAM_VIRTUALLY_FRAME" val="{&quot;height&quot;:298.85,&quot;left&quot;:381.15,&quot;top&quot;:63.45,&quot;width&quot;:466.9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98.85,&quot;left&quot;:381.15,&quot;top&quot;:63.45,&quot;width&quot;:466.95}"/>
</p:tagLst>
</file>

<file path=ppt/tags/tag71.xml><?xml version="1.0" encoding="utf-8"?>
<p:tagLst xmlns:p="http://schemas.openxmlformats.org/presentationml/2006/main">
  <p:tag name="KSO_WM_DIAGRAM_VIRTUALLY_FRAME" val="{&quot;height&quot;:298.85,&quot;left&quot;:381.15,&quot;top&quot;:63.45,&quot;width&quot;:466.95}"/>
</p:tagLst>
</file>

<file path=ppt/tags/tag72.xml><?xml version="1.0" encoding="utf-8"?>
<p:tagLst xmlns:p="http://schemas.openxmlformats.org/presentationml/2006/main">
  <p:tag name="KSO_WM_DIAGRAM_VIRTUALLY_FRAME" val="{&quot;height&quot;:298.85,&quot;left&quot;:381.15,&quot;top&quot;:63.45,&quot;width&quot;:466.95}"/>
</p:tagLst>
</file>

<file path=ppt/tags/tag73.xml><?xml version="1.0" encoding="utf-8"?>
<p:tagLst xmlns:p="http://schemas.openxmlformats.org/presentationml/2006/main">
  <p:tag name="KSO_WM_DIAGRAM_VIRTUALLY_FRAME" val="{&quot;height&quot;:298.85,&quot;left&quot;:381.15,&quot;top&quot;:63.45,&quot;width&quot;:466.95}"/>
</p:tagLst>
</file>

<file path=ppt/tags/tag74.xml><?xml version="1.0" encoding="utf-8"?>
<p:tagLst xmlns:p="http://schemas.openxmlformats.org/presentationml/2006/main">
  <p:tag name="KSO_WM_DIAGRAM_VIRTUALLY_FRAME" val="{&quot;height&quot;:298.85,&quot;left&quot;:381.15,&quot;top&quot;:63.45,&quot;width&quot;:466.95}"/>
</p:tagLst>
</file>

<file path=ppt/tags/tag75.xml><?xml version="1.0" encoding="utf-8"?>
<p:tagLst xmlns:p="http://schemas.openxmlformats.org/presentationml/2006/main">
  <p:tag name="KSO_WM_DIAGRAM_VIRTUALLY_FRAME" val="{&quot;height&quot;:298.85,&quot;left&quot;:381.15,&quot;top&quot;:63.45,&quot;width&quot;:466.95}"/>
</p:tagLst>
</file>

<file path=ppt/tags/tag76.xml><?xml version="1.0" encoding="utf-8"?>
<p:tagLst xmlns:p="http://schemas.openxmlformats.org/presentationml/2006/main">
  <p:tag name="KSO_WM_DIAGRAM_VIRTUALLY_FRAME" val="{&quot;height&quot;:298.85,&quot;left&quot;:381.15,&quot;top&quot;:63.45,&quot;width&quot;:466.95}"/>
</p:tagLst>
</file>

<file path=ppt/tags/tag77.xml><?xml version="1.0" encoding="utf-8"?>
<p:tagLst xmlns:p="http://schemas.openxmlformats.org/presentationml/2006/main">
  <p:tag name="KSO_WM_DIAGRAM_VIRTUALLY_FRAME" val="{&quot;height&quot;:298.85,&quot;left&quot;:381.15,&quot;top&quot;:63.45,&quot;width&quot;:466.95}"/>
</p:tagLst>
</file>

<file path=ppt/tags/tag78.xml><?xml version="1.0" encoding="utf-8"?>
<p:tagLst xmlns:p="http://schemas.openxmlformats.org/presentationml/2006/main">
  <p:tag name="KSO_WM_DIAGRAM_VIRTUALLY_FRAME" val="{&quot;height&quot;:298.85,&quot;left&quot;:381.15,&quot;top&quot;:63.45,&quot;width&quot;:466.95}"/>
</p:tagLst>
</file>

<file path=ppt/tags/tag79.xml><?xml version="1.0" encoding="utf-8"?>
<p:tagLst xmlns:p="http://schemas.openxmlformats.org/presentationml/2006/main">
  <p:tag name="KSO_WM_DIAGRAM_VIRTUALLY_FRAME" val="{&quot;height&quot;:298.85,&quot;left&quot;:381.15,&quot;top&quot;:63.45,&quot;width&quot;:466.9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298.85,&quot;left&quot;:381.15,&quot;top&quot;:63.45,&quot;width&quot;:466.95}"/>
</p:tagLst>
</file>

<file path=ppt/tags/tag81.xml><?xml version="1.0" encoding="utf-8"?>
<p:tagLst xmlns:p="http://schemas.openxmlformats.org/presentationml/2006/main">
  <p:tag name="KSO_WM_DIAGRAM_VIRTUALLY_FRAME" val="{&quot;height&quot;:298.85,&quot;left&quot;:381.15,&quot;top&quot;:63.45,&quot;width&quot;:466.95}"/>
</p:tagLst>
</file>

<file path=ppt/tags/tag82.xml><?xml version="1.0" encoding="utf-8"?>
<p:tagLst xmlns:p="http://schemas.openxmlformats.org/presentationml/2006/main">
  <p:tag name="KSO_WM_DIAGRAM_VIRTUALLY_FRAME" val="{&quot;height&quot;:298.85,&quot;left&quot;:381.15,&quot;top&quot;:63.45,&quot;width&quot;:466.95}"/>
</p:tagLst>
</file>

<file path=ppt/tags/tag83.xml><?xml version="1.0" encoding="utf-8"?>
<p:tagLst xmlns:p="http://schemas.openxmlformats.org/presentationml/2006/main">
  <p:tag name="KSO_WM_DIAGRAM_VIRTUALLY_FRAME" val="{&quot;height&quot;:298.85,&quot;left&quot;:381.15,&quot;top&quot;:63.45,&quot;width&quot;:466.95}"/>
</p:tagLst>
</file>

<file path=ppt/tags/tag84.xml><?xml version="1.0" encoding="utf-8"?>
<p:tagLst xmlns:p="http://schemas.openxmlformats.org/presentationml/2006/main">
  <p:tag name="TABLE_ENDDRAG_ORIGIN_RECT" val="269*161"/>
  <p:tag name="TABLE_ENDDRAG_RECT" val="52*221*269*161"/>
</p:tagLst>
</file>

<file path=ppt/tags/tag85.xml><?xml version="1.0" encoding="utf-8"?>
<p:tagLst xmlns:p="http://schemas.openxmlformats.org/presentationml/2006/main">
  <p:tag name="TABLE_ENDDRAG_ORIGIN_RECT" val="566*264"/>
  <p:tag name="TABLE_ENDDRAG_RECT" val="364*216*566*264"/>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commondata" val="eyJoZGlkIjoiYmZhMWJjNmU3MTRiMDhjMzdkNDgyZmE3MTM3NDg5OTk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2089</Words>
  <Application>WPS 演示</Application>
  <PresentationFormat>宽屏</PresentationFormat>
  <Paragraphs>267</Paragraphs>
  <Slides>21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宋体</vt:lpstr>
      <vt:lpstr>Wingdings</vt:lpstr>
      <vt:lpstr>微软雅黑</vt:lpstr>
      <vt:lpstr>Wingdings</vt:lpstr>
      <vt:lpstr>方正粗黑宋简体</vt:lpstr>
      <vt:lpstr>黑体</vt:lpstr>
      <vt:lpstr>Arial Unicode MS</vt:lpstr>
      <vt:lpstr>Calibri</vt:lpstr>
      <vt:lpstr>Times New Roman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河北工程大学</Company>
  <LinksUpToDate>false</LinksUpToDate>
  <SharedDoc>false</SharedDoc>
  <HyperlinksChanged>false</HyperlinksChanged>
  <AppVersion>14.0000</AppVersion>
  <Manager>侯世豪</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毕业答辩</dc:title>
  <dc:creator>侯世豪</dc:creator>
  <dc:description>答辩</dc:description>
  <dc:subject>PRRS及毕业实习</dc:subject>
  <cp:category>答辩</cp:category>
  <cp:lastModifiedBy>t景揖谢仄薪</cp:lastModifiedBy>
  <cp:revision>270</cp:revision>
  <dcterms:created xsi:type="dcterms:W3CDTF">2019-06-19T02:08:00Z</dcterms:created>
  <dcterms:modified xsi:type="dcterms:W3CDTF">2025-06-03T04:59:49Z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D44B371307434761BA36F956D94C89D8_12</vt:lpwstr>
  </property>
</Properties>
</file>